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_rels/presentation.xml.rels" ContentType="application/vnd.openxmlformats-package.relationships+xml"/>
  <Override PartName="/ppt/media/image61.jpeg" ContentType="image/jpeg"/>
  <Override PartName="/ppt/media/image59.png" ContentType="image/png"/>
  <Override PartName="/ppt/media/image58.png" ContentType="image/png"/>
  <Override PartName="/ppt/media/image57.png" ContentType="image/png"/>
  <Override PartName="/ppt/media/image54.png" ContentType="image/png"/>
  <Override PartName="/ppt/media/image53.png" ContentType="image/png"/>
  <Override PartName="/ppt/media/image52.png" ContentType="image/png"/>
  <Override PartName="/ppt/media/image51.png" ContentType="image/png"/>
  <Override PartName="/ppt/media/image50.png" ContentType="image/png"/>
  <Override PartName="/ppt/media/image44.png" ContentType="image/png"/>
  <Override PartName="/ppt/media/image43.png" ContentType="image/png"/>
  <Override PartName="/ppt/media/image42.png" ContentType="image/png"/>
  <Override PartName="/ppt/media/image41.png" ContentType="image/png"/>
  <Override PartName="/ppt/media/image40.png" ContentType="image/png"/>
  <Override PartName="/ppt/media/image39.png" ContentType="image/png"/>
  <Override PartName="/ppt/media/image38.png" ContentType="image/png"/>
  <Override PartName="/ppt/media/image37.png" ContentType="image/png"/>
  <Override PartName="/ppt/media/image12.jpeg" ContentType="image/jpeg"/>
  <Override PartName="/ppt/media/image11.jpeg" ContentType="image/jpeg"/>
  <Override PartName="/ppt/media/image13.jpeg" ContentType="image/jpeg"/>
  <Override PartName="/ppt/media/image14.jpeg" ContentType="image/jpeg"/>
  <Override PartName="/ppt/media/image15.png" ContentType="image/png"/>
  <Override PartName="/ppt/media/image17.png" ContentType="image/png"/>
  <Override PartName="/ppt/media/image18.png" ContentType="image/png"/>
  <Override PartName="/ppt/media/image19.png" ContentType="image/png"/>
  <Override PartName="/ppt/media/image45.png" ContentType="image/png"/>
  <Override PartName="/ppt/media/image20.png" ContentType="image/png"/>
  <Override PartName="/ppt/media/image46.png" ContentType="image/png"/>
  <Override PartName="/ppt/media/image21.png" ContentType="image/png"/>
  <Override PartName="/ppt/media/image47.png" ContentType="image/png"/>
  <Override PartName="/ppt/media/image22.png" ContentType="image/png"/>
  <Override PartName="/ppt/media/image48.png" ContentType="image/png"/>
  <Override PartName="/ppt/media/image23.png" ContentType="image/png"/>
  <Override PartName="/ppt/media/image49.png" ContentType="image/png"/>
  <Override PartName="/ppt/media/image24.png" ContentType="image/png"/>
  <Override PartName="/ppt/media/image55.png" ContentType="image/png"/>
  <Override PartName="/ppt/media/image30.png" ContentType="image/png"/>
  <Override PartName="/ppt/media/image56.png" ContentType="image/png"/>
  <Override PartName="/ppt/media/image31.png" ContentType="image/png"/>
  <Override PartName="/ppt/media/image10.png" ContentType="image/png"/>
  <Override PartName="/ppt/media/image35.png" ContentType="image/png"/>
  <Override PartName="/ppt/media/image36.png" ContentType="image/png"/>
  <Override PartName="/ppt/media/image9.png" ContentType="image/png"/>
  <Override PartName="/ppt/media/image8.png" ContentType="image/png"/>
  <Override PartName="/ppt/media/image62.png" ContentType="image/png"/>
  <Override PartName="/ppt/media/image60.jpeg" ContentType="image/jpeg"/>
  <Override PartName="/ppt/media/image7.png" ContentType="image/png"/>
  <Override PartName="/ppt/media/image2.png" ContentType="image/png"/>
  <Override PartName="/ppt/media/image1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media/image25.jpeg" ContentType="image/jpeg"/>
  <Override PartName="/ppt/media/image26.jpeg" ContentType="image/jpeg"/>
  <Override PartName="/ppt/media/image27.jpeg" ContentType="image/jpeg"/>
  <Override PartName="/ppt/media/image16.png" ContentType="image/png"/>
  <Override PartName="/ppt/media/image28.jpeg" ContentType="image/jpeg"/>
  <Override PartName="/ppt/media/image29.jpeg" ContentType="image/jpeg"/>
  <Override PartName="/ppt/media/image32.jpeg" ContentType="image/jpeg"/>
  <Override PartName="/ppt/media/image33.jpeg" ContentType="image/jpeg"/>
  <Override PartName="/ppt/media/image34.jpeg" ContentType="image/jpeg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2.xml" ContentType="application/vnd.openxmlformats-officedocument.theme+xml"/>
  <Override PartName="/ppt/theme/theme1.xml" ContentType="application/vnd.openxmlformats-officedocument.theme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6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s/_rels/slide29.xml.rels" ContentType="application/vnd.openxmlformats-package.relationships+xml"/>
  <Override PartName="/ppt/slides/_rels/slide28.xml.rels" ContentType="application/vnd.openxmlformats-package.relationships+xml"/>
  <Override PartName="/ppt/slides/_rels/slide27.xml.rels" ContentType="application/vnd.openxmlformats-package.relationships+xml"/>
  <Override PartName="/ppt/slides/_rels/slide26.xml.rels" ContentType="application/vnd.openxmlformats-package.relationships+xml"/>
  <Override PartName="/ppt/slides/_rels/slide31.xml.rels" ContentType="application/vnd.openxmlformats-package.relationships+xml"/>
  <Override PartName="/ppt/slides/_rels/slide25.xml.rels" ContentType="application/vnd.openxmlformats-package.relationships+xml"/>
  <Override PartName="/ppt/slides/_rels/slide30.xml.rels" ContentType="application/vnd.openxmlformats-package.relationships+xml"/>
  <Override PartName="/ppt/slides/_rels/slide24.xml.rels" ContentType="application/vnd.openxmlformats-package.relationships+xml"/>
  <Override PartName="/ppt/slides/_rels/slide23.xml.rels" ContentType="application/vnd.openxmlformats-package.relationships+xml"/>
  <Override PartName="/ppt/slides/_rels/slide22.xml.rels" ContentType="application/vnd.openxmlformats-package.relationships+xml"/>
  <Override PartName="/ppt/slides/_rels/slide21.xml.rels" ContentType="application/vnd.openxmlformats-package.relationships+xml"/>
  <Override PartName="/ppt/slides/_rels/slide20.xml.rels" ContentType="application/vnd.openxmlformats-package.relationships+xml"/>
  <Override PartName="/ppt/slides/_rels/slide19.xml.rels" ContentType="application/vnd.openxmlformats-package.relationships+xml"/>
  <Override PartName="/ppt/slides/_rels/slide18.xml.rels" ContentType="application/vnd.openxmlformats-package.relationships+xml"/>
  <Override PartName="/ppt/slides/_rels/slide1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1.xml.rels" ContentType="application/vnd.openxmlformats-package.relationships+xml"/>
  <Override PartName="/ppt/slides/_rels/slide9.xml.rels" ContentType="application/vnd.openxmlformats-package.relationships+xml"/>
  <Override PartName="/ppt/slides/_rels/slide2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31.xml" ContentType="application/vnd.openxmlformats-officedocument.presentationml.slide+xml"/>
  <Override PartName="/ppt/slides/slide30.xml" ContentType="application/vnd.openxmlformats-officedocument.presentationml.slide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</p:sldIdLst>
  <p:sldSz cx="12192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33" Type="http://schemas.openxmlformats.org/officeDocument/2006/relationships/slide" Target="slides/slide30.xml"/><Relationship Id="rId34" Type="http://schemas.openxmlformats.org/officeDocument/2006/relationships/slide" Target="slides/slide31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NL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NL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NL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NL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NL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NL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NL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NL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NL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NL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NL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NL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NL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NL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NL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NL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NL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NL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NL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NL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NL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NL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NL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NL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NL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NL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NL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NL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NL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NL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NL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NL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NL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NL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NL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NL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NL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NL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NL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NL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NL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NL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NL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NL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NL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NL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NL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 type="body"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NL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 type="body"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NL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 type="body"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NL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NL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NL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NL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NL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NL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NL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NL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NL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NL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NL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NL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NL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NL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NL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NL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NL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NL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NL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anchor="b"/>
          <a:p>
            <a:pPr algn="ctr">
              <a:lnSpc>
                <a:spcPct val="90000"/>
              </a:lnSpc>
            </a:pPr>
            <a:r>
              <a:rPr b="0" lang="en-NL" sz="6000" spc="-1" strike="noStrike">
                <a:solidFill>
                  <a:srgbClr val="000000"/>
                </a:solidFill>
                <a:latin typeface="Calibri Light"/>
              </a:rPr>
              <a:t>Click to edit </a:t>
            </a:r>
            <a:r>
              <a:rPr b="0" lang="en-NL" sz="6000" spc="-1" strike="noStrike">
                <a:solidFill>
                  <a:srgbClr val="000000"/>
                </a:solidFill>
                <a:latin typeface="Calibri Light"/>
              </a:rPr>
              <a:t>Master title </a:t>
            </a:r>
            <a:r>
              <a:rPr b="0" lang="en-NL" sz="6000" spc="-1" strike="noStrike">
                <a:solidFill>
                  <a:srgbClr val="000000"/>
                </a:solidFill>
                <a:latin typeface="Calibri Light"/>
              </a:rPr>
              <a:t>style</a:t>
            </a:r>
            <a:endParaRPr b="0" lang="en-NL" sz="6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fld id="{8123EC40-3F1D-4044-9CF0-8F97FBA16360}" type="datetime">
              <a:rPr b="0" lang="en-US" sz="1200" spc="-1" strike="noStrike">
                <a:solidFill>
                  <a:srgbClr val="8b8b8b"/>
                </a:solidFill>
                <a:latin typeface="Calibri"/>
              </a:rPr>
              <a:t>10/1/19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/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48B91B06-2CD6-4D87-8FCF-2184564790A8}" type="slidenum">
              <a:rPr b="0" lang="en-US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NL" sz="2800" spc="-1" strike="noStrike">
                <a:solidFill>
                  <a:srgbClr val="000000"/>
                </a:solidFill>
                <a:latin typeface="Calibri"/>
              </a:rPr>
              <a:t>Click to edit the outline text </a:t>
            </a:r>
            <a:r>
              <a:rPr b="0" lang="en-NL" sz="2800" spc="-1" strike="noStrike">
                <a:solidFill>
                  <a:srgbClr val="000000"/>
                </a:solidFill>
                <a:latin typeface="Calibri"/>
              </a:rPr>
              <a:t>format</a:t>
            </a:r>
            <a:endParaRPr b="0" lang="en-NL" sz="28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NL" sz="20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en-NL" sz="20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NL" sz="18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en-NL" sz="18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NL" sz="18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en-NL" sz="18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NL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en-NL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NL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en-NL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NL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en-NL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/>
          <a:p>
            <a:pPr>
              <a:lnSpc>
                <a:spcPct val="90000"/>
              </a:lnSpc>
            </a:pPr>
            <a:r>
              <a:rPr b="0" lang="en-NL" sz="4400" spc="-1" strike="noStrike">
                <a:solidFill>
                  <a:srgbClr val="000000"/>
                </a:solidFill>
                <a:latin typeface="Calibri Light"/>
              </a:rPr>
              <a:t>Click to </a:t>
            </a:r>
            <a:r>
              <a:rPr b="0" lang="en-NL" sz="4400" spc="-1" strike="noStrike">
                <a:solidFill>
                  <a:srgbClr val="000000"/>
                </a:solidFill>
                <a:latin typeface="Calibri Light"/>
              </a:rPr>
              <a:t>edit </a:t>
            </a:r>
            <a:r>
              <a:rPr b="0" lang="en-NL" sz="4400" spc="-1" strike="noStrike">
                <a:solidFill>
                  <a:srgbClr val="000000"/>
                </a:solidFill>
                <a:latin typeface="Calibri Light"/>
              </a:rPr>
              <a:t>Master </a:t>
            </a:r>
            <a:r>
              <a:rPr b="0" lang="en-NL" sz="4400" spc="-1" strike="noStrike">
                <a:solidFill>
                  <a:srgbClr val="000000"/>
                </a:solidFill>
                <a:latin typeface="Calibri Light"/>
              </a:rPr>
              <a:t>title </a:t>
            </a:r>
            <a:r>
              <a:rPr b="0" lang="en-NL" sz="4400" spc="-1" strike="noStrike">
                <a:solidFill>
                  <a:srgbClr val="000000"/>
                </a:solidFill>
                <a:latin typeface="Calibri Light"/>
              </a:rPr>
              <a:t>style</a:t>
            </a:r>
            <a:endParaRPr b="0" lang="en-NL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NL" sz="2800" spc="-1" strike="noStrike">
                <a:solidFill>
                  <a:srgbClr val="000000"/>
                </a:solidFill>
                <a:latin typeface="Calibri"/>
              </a:rPr>
              <a:t>Click to edit Master text styles</a:t>
            </a:r>
            <a:endParaRPr b="0" lang="en-NL" sz="28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NL" sz="2400" spc="-1" strike="noStrike">
                <a:solidFill>
                  <a:srgbClr val="000000"/>
                </a:solidFill>
                <a:latin typeface="Calibri"/>
              </a:rPr>
              <a:t>Second level</a:t>
            </a:r>
            <a:endParaRPr b="0" lang="en-NL" sz="2400" spc="-1" strike="noStrike">
              <a:solidFill>
                <a:srgbClr val="000000"/>
              </a:solidFill>
              <a:latin typeface="Calibri"/>
            </a:endParaRPr>
          </a:p>
          <a:p>
            <a:pPr lvl="2" marL="11430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NL" sz="2000" spc="-1" strike="noStrike">
                <a:solidFill>
                  <a:srgbClr val="000000"/>
                </a:solidFill>
                <a:latin typeface="Calibri"/>
              </a:rPr>
              <a:t>Third level</a:t>
            </a:r>
            <a:endParaRPr b="0" lang="en-NL" sz="2000" spc="-1" strike="noStrike">
              <a:solidFill>
                <a:srgbClr val="000000"/>
              </a:solidFill>
              <a:latin typeface="Calibri"/>
            </a:endParaRPr>
          </a:p>
          <a:p>
            <a:pPr lvl="3" marL="16002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NL" sz="1800" spc="-1" strike="noStrike">
                <a:solidFill>
                  <a:srgbClr val="000000"/>
                </a:solidFill>
                <a:latin typeface="Calibri"/>
              </a:rPr>
              <a:t>Fourth level</a:t>
            </a:r>
            <a:endParaRPr b="0" lang="en-NL" sz="1800" spc="-1" strike="noStrike">
              <a:solidFill>
                <a:srgbClr val="000000"/>
              </a:solidFill>
              <a:latin typeface="Calibri"/>
            </a:endParaRPr>
          </a:p>
          <a:p>
            <a:pPr lvl="4" marL="20574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NL" sz="1800" spc="-1" strike="noStrike">
                <a:solidFill>
                  <a:srgbClr val="000000"/>
                </a:solidFill>
                <a:latin typeface="Calibri"/>
              </a:rPr>
              <a:t>Fifth level</a:t>
            </a:r>
            <a:endParaRPr b="0" lang="en-NL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fld id="{68D47051-63D2-472A-B030-2F4D455695EC}" type="datetime">
              <a:rPr b="0" lang="en-US" sz="1200" spc="-1" strike="noStrike">
                <a:solidFill>
                  <a:srgbClr val="8b8b8b"/>
                </a:solidFill>
                <a:latin typeface="Calibri"/>
              </a:rPr>
              <a:t>10/1/19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/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EC4CFBC5-F3E7-48CD-BDD1-C9B18934C1BC}" type="slidenum">
              <a:rPr b="0" lang="en-US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hyperlink" Target="http://lod-a-lot.lod.labs.vu.nl/" TargetMode="External"/><Relationship Id="rId2" Type="http://schemas.openxmlformats.org/officeDocument/2006/relationships/hyperlink" Target="https://wiki.dbpedia.org/" TargetMode="External"/><Relationship Id="rId3" Type="http://schemas.openxmlformats.org/officeDocument/2006/relationships/hyperlink" Target="https://github.com/yago-naga/yago3" TargetMode="External"/><Relationship Id="rId4" Type="http://schemas.openxmlformats.org/officeDocument/2006/relationships/hyperlink" Target="https://dblp.uni-trier.de/" TargetMode="External"/><Relationship Id="rId5" Type="http://schemas.openxmlformats.org/officeDocument/2006/relationships/hyperlink" Target="https://wordnet.princeton.edu/" TargetMode="External"/><Relationship Id="rId6" Type="http://schemas.openxmlformats.org/officeDocument/2006/relationships/hyperlink" Target="https://old.datahub.io/dataset/scholarlydata" TargetMode="External"/><Relationship Id="rId7" Type="http://schemas.openxmlformats.org/officeDocument/2006/relationships/hyperlink" Target="https://protege.stanford.edu/ontologies/pizza/pizza.owl" TargetMode="External"/><Relationship Id="rId8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image" Target="../media/image41.png"/><Relationship Id="rId3" Type="http://schemas.openxmlformats.org/officeDocument/2006/relationships/image" Target="../media/image42.png"/><Relationship Id="rId4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image" Target="../media/image44.png"/><Relationship Id="rId3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10.png"/><Relationship Id="rId9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image" Target="../media/image47.png"/><Relationship Id="rId3" Type="http://schemas.openxmlformats.org/officeDocument/2006/relationships/image" Target="../media/image48.png"/><Relationship Id="rId4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image" Target="../media/image50.png"/><Relationship Id="rId3" Type="http://schemas.openxmlformats.org/officeDocument/2006/relationships/image" Target="../media/image51.png"/><Relationship Id="rId4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52.png"/><Relationship Id="rId2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53.png"/><Relationship Id="rId2" Type="http://schemas.openxmlformats.org/officeDocument/2006/relationships/slideLayout" Target="../slideLayouts/slideLayout1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54.png"/><Relationship Id="rId2" Type="http://schemas.openxmlformats.org/officeDocument/2006/relationships/image" Target="../media/image55.png"/><Relationship Id="rId3" Type="http://schemas.openxmlformats.org/officeDocument/2006/relationships/slideLayout" Target="../slideLayouts/slideLayout1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56.png"/><Relationship Id="rId2" Type="http://schemas.openxmlformats.org/officeDocument/2006/relationships/image" Target="../media/image57.png"/><Relationship Id="rId3" Type="http://schemas.openxmlformats.org/officeDocument/2006/relationships/slideLayout" Target="../slideLayouts/slideLayout1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58.png"/><Relationship Id="rId2" Type="http://schemas.openxmlformats.org/officeDocument/2006/relationships/image" Target="../media/image59.png"/><Relationship Id="rId3" Type="http://schemas.openxmlformats.org/officeDocument/2006/relationships/slideLayout" Target="../slideLayouts/slideLayout1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60.jpeg"/><Relationship Id="rId2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1.jpeg"/><Relationship Id="rId2" Type="http://schemas.openxmlformats.org/officeDocument/2006/relationships/image" Target="../media/image12.jpeg"/><Relationship Id="rId3" Type="http://schemas.openxmlformats.org/officeDocument/2006/relationships/slideLayout" Target="../slideLayouts/slideLayout1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61.jpeg"/><Relationship Id="rId2" Type="http://schemas.openxmlformats.org/officeDocument/2006/relationships/slideLayout" Target="../slideLayouts/slideLayout13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62.png"/><Relationship Id="rId2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3.jpeg"/><Relationship Id="rId2" Type="http://schemas.openxmlformats.org/officeDocument/2006/relationships/image" Target="../media/image14.jpeg"/><Relationship Id="rId3" Type="http://schemas.openxmlformats.org/officeDocument/2006/relationships/image" Target="../media/image15.png"/><Relationship Id="rId4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image" Target="../media/image25.jpeg"/><Relationship Id="rId3" Type="http://schemas.openxmlformats.org/officeDocument/2006/relationships/image" Target="../media/image26.jpeg"/><Relationship Id="rId4" Type="http://schemas.openxmlformats.org/officeDocument/2006/relationships/image" Target="../media/image27.jpeg"/><Relationship Id="rId5" Type="http://schemas.openxmlformats.org/officeDocument/2006/relationships/image" Target="../media/image28.jpeg"/><Relationship Id="rId6" Type="http://schemas.openxmlformats.org/officeDocument/2006/relationships/image" Target="../media/image29.jpeg"/><Relationship Id="rId7" Type="http://schemas.openxmlformats.org/officeDocument/2006/relationships/image" Target="../media/image30.png"/><Relationship Id="rId8" Type="http://schemas.openxmlformats.org/officeDocument/2006/relationships/image" Target="../media/image31.png"/><Relationship Id="rId9" Type="http://schemas.openxmlformats.org/officeDocument/2006/relationships/image" Target="../media/image32.jpeg"/><Relationship Id="rId10" Type="http://schemas.openxmlformats.org/officeDocument/2006/relationships/image" Target="../media/image33.jpeg"/><Relationship Id="rId11" Type="http://schemas.openxmlformats.org/officeDocument/2006/relationships/image" Target="../media/image34.jpeg"/><Relationship Id="rId12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extShape 1"/>
          <p:cNvSpPr txBox="1"/>
          <p:nvPr/>
        </p:nvSpPr>
        <p:spPr>
          <a:xfrm>
            <a:off x="2370600" y="2187720"/>
            <a:ext cx="5293080" cy="248220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</a:pPr>
            <a:r>
              <a:rPr b="0" lang="en-NL" sz="5100" spc="-1" strike="noStrike">
                <a:solidFill>
                  <a:srgbClr val="000000"/>
                </a:solidFill>
                <a:latin typeface="Calibri Light"/>
              </a:rPr>
              <a:t>Designi</a:t>
            </a:r>
            <a:r>
              <a:rPr b="0" lang="en-NL" sz="5100" spc="-1" strike="noStrike">
                <a:solidFill>
                  <a:srgbClr val="000000"/>
                </a:solidFill>
                <a:latin typeface="Calibri Light"/>
              </a:rPr>
              <a:t>ng </a:t>
            </a:r>
            <a:r>
              <a:rPr b="0" lang="en-NL" sz="5100" spc="-1" strike="noStrike">
                <a:solidFill>
                  <a:srgbClr val="000000"/>
                </a:solidFill>
                <a:latin typeface="Calibri Light"/>
              </a:rPr>
              <a:t>custom </a:t>
            </a:r>
            <a:r>
              <a:rPr b="0" lang="en-NL" sz="5100" spc="-1" strike="noStrike">
                <a:solidFill>
                  <a:srgbClr val="000000"/>
                </a:solidFill>
                <a:latin typeface="Calibri Light"/>
              </a:rPr>
              <a:t>inconsi</a:t>
            </a:r>
            <a:r>
              <a:rPr b="0" lang="en-NL" sz="5100" spc="-1" strike="noStrike">
                <a:solidFill>
                  <a:srgbClr val="000000"/>
                </a:solidFill>
                <a:latin typeface="Calibri Light"/>
              </a:rPr>
              <a:t>stent </a:t>
            </a:r>
            <a:r>
              <a:rPr b="0" lang="en-NL" sz="5100" spc="-1" strike="noStrike">
                <a:solidFill>
                  <a:srgbClr val="000000"/>
                </a:solidFill>
                <a:latin typeface="Calibri Light"/>
              </a:rPr>
              <a:t>knowle</a:t>
            </a:r>
            <a:r>
              <a:rPr b="0" lang="en-NL" sz="5100" spc="-1" strike="noStrike">
                <a:solidFill>
                  <a:srgbClr val="000000"/>
                </a:solidFill>
                <a:latin typeface="Calibri Light"/>
              </a:rPr>
              <a:t>dge </a:t>
            </a:r>
            <a:r>
              <a:rPr b="0" lang="en-NL" sz="5100" spc="-1" strike="noStrike">
                <a:solidFill>
                  <a:srgbClr val="000000"/>
                </a:solidFill>
                <a:latin typeface="Calibri Light"/>
              </a:rPr>
              <a:t>graphs </a:t>
            </a:r>
            <a:endParaRPr b="0" lang="en-NL" sz="51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3" name="TextShape 2"/>
          <p:cNvSpPr txBox="1"/>
          <p:nvPr/>
        </p:nvSpPr>
        <p:spPr>
          <a:xfrm>
            <a:off x="2370600" y="4670280"/>
            <a:ext cx="5293080" cy="137088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MSc Artificial 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Intelligence 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Master thesis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Thomas de 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Groot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84" name="Graphic 6" descr=""/>
          <p:cNvPicPr/>
          <p:nvPr/>
        </p:nvPicPr>
        <p:blipFill>
          <a:blip r:embed="rId1"/>
          <a:stretch/>
        </p:blipFill>
        <p:spPr>
          <a:xfrm>
            <a:off x="838080" y="2743200"/>
            <a:ext cx="1371240" cy="1371240"/>
          </a:xfrm>
          <a:prstGeom prst="rect">
            <a:avLst/>
          </a:prstGeom>
          <a:ln>
            <a:noFill/>
          </a:ln>
        </p:spPr>
      </p:pic>
      <p:pic>
        <p:nvPicPr>
          <p:cNvPr id="85" name="Graphic 8" descr=""/>
          <p:cNvPicPr/>
          <p:nvPr/>
        </p:nvPicPr>
        <p:blipFill>
          <a:blip r:embed="rId2"/>
          <a:stretch/>
        </p:blipFill>
        <p:spPr>
          <a:xfrm>
            <a:off x="6641280" y="816480"/>
            <a:ext cx="5225040" cy="52250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45454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CustomShape 1"/>
          <p:cNvSpPr/>
          <p:nvPr/>
        </p:nvSpPr>
        <p:spPr>
          <a:xfrm>
            <a:off x="0" y="0"/>
            <a:ext cx="5313960" cy="6857640"/>
          </a:xfrm>
          <a:prstGeom prst="rect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0" name="TextShape 2"/>
          <p:cNvSpPr txBox="1"/>
          <p:nvPr/>
        </p:nvSpPr>
        <p:spPr>
          <a:xfrm>
            <a:off x="829800" y="2745720"/>
            <a:ext cx="3698280" cy="1366200"/>
          </a:xfrm>
          <a:prstGeom prst="rect">
            <a:avLst/>
          </a:prstGeom>
          <a:solidFill>
            <a:srgbClr val="ffffff"/>
          </a:solidFill>
          <a:ln w="25560">
            <a:solidFill>
              <a:srgbClr val="404040"/>
            </a:solidFill>
            <a:miter/>
          </a:ln>
        </p:spPr>
        <p:txBody>
          <a:bodyPr anchor="ctr">
            <a:normAutofit/>
          </a:bodyPr>
          <a:p>
            <a:pPr algn="ctr">
              <a:lnSpc>
                <a:spcPct val="90000"/>
              </a:lnSpc>
            </a:pPr>
            <a:r>
              <a:rPr b="0" lang="en-NL" sz="3200" spc="-1" strike="noStrike">
                <a:solidFill>
                  <a:srgbClr val="262626"/>
                </a:solidFill>
                <a:latin typeface="Calibri Light"/>
              </a:rPr>
              <a:t>Formal definition of an Anti-pattern</a:t>
            </a:r>
            <a:endParaRPr b="0" lang="en-NL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1" name="TextShape 3"/>
          <p:cNvSpPr txBox="1"/>
          <p:nvPr/>
        </p:nvSpPr>
        <p:spPr>
          <a:xfrm>
            <a:off x="6049080" y="802800"/>
            <a:ext cx="5408280" cy="525240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en-NL" sz="2400" spc="-1" strike="noStrike">
                <a:solidFill>
                  <a:srgbClr val="ffffff"/>
                </a:solidFill>
                <a:latin typeface="Calibri"/>
              </a:rPr>
              <a:t>An `Anti-pattern' of a knowledge graph G is a minimal set of uninstantiated Basic Triple Patterns that match an inconsistent subgraph of G.</a:t>
            </a:r>
            <a:endParaRPr b="0" lang="en-NL" sz="24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timing>
    <p:tnLst>
      <p:par>
        <p:cTn id="59" dur="indefinite" restart="never" nodeType="tmRoot">
          <p:childTnLst>
            <p:seq>
              <p:cTn id="6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CustomShape 1"/>
          <p:cNvSpPr/>
          <p:nvPr/>
        </p:nvSpPr>
        <p:spPr>
          <a:xfrm>
            <a:off x="378000" y="343440"/>
            <a:ext cx="11438280" cy="1843920"/>
          </a:xfrm>
          <a:prstGeom prst="rect">
            <a:avLst/>
          </a:prstGeom>
          <a:solidFill>
            <a:srgbClr val="404040"/>
          </a:solidFill>
          <a:ln w="12708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3" name="TextShape 2"/>
          <p:cNvSpPr txBox="1"/>
          <p:nvPr/>
        </p:nvSpPr>
        <p:spPr>
          <a:xfrm>
            <a:off x="525960" y="466560"/>
            <a:ext cx="11139480" cy="93024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p>
            <a:pPr algn="ctr">
              <a:lnSpc>
                <a:spcPct val="90000"/>
              </a:lnSpc>
            </a:pPr>
            <a:r>
              <a:rPr b="0" lang="en-NL" sz="5400" spc="-1" strike="noStrike">
                <a:solidFill>
                  <a:srgbClr val="ffffff"/>
                </a:solidFill>
                <a:latin typeface="Calibri Light"/>
              </a:rPr>
              <a:t>Approach</a:t>
            </a:r>
            <a:endParaRPr b="0" lang="en-NL" sz="5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4" name="Line 3"/>
          <p:cNvSpPr/>
          <p:nvPr/>
        </p:nvSpPr>
        <p:spPr>
          <a:xfrm>
            <a:off x="2209680" y="1448280"/>
            <a:ext cx="7772400" cy="360"/>
          </a:xfrm>
          <a:prstGeom prst="line">
            <a:avLst/>
          </a:prstGeom>
          <a:ln w="22320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75" name="Content Placeholder 8" descr=""/>
          <p:cNvPicPr/>
          <p:nvPr/>
        </p:nvPicPr>
        <p:blipFill>
          <a:blip r:embed="rId1"/>
          <a:stretch/>
        </p:blipFill>
        <p:spPr>
          <a:xfrm>
            <a:off x="2090880" y="2509920"/>
            <a:ext cx="7955280" cy="39974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1" dur="indefinite" restart="never" nodeType="tmRoot">
          <p:childTnLst>
            <p:seq>
              <p:cTn id="6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CustomShape 1"/>
          <p:cNvSpPr/>
          <p:nvPr/>
        </p:nvSpPr>
        <p:spPr>
          <a:xfrm>
            <a:off x="0" y="0"/>
            <a:ext cx="4654080" cy="685764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7" name="TextShape 2"/>
          <p:cNvSpPr txBox="1"/>
          <p:nvPr/>
        </p:nvSpPr>
        <p:spPr>
          <a:xfrm>
            <a:off x="643320" y="623520"/>
            <a:ext cx="3363480" cy="1606680"/>
          </a:xfrm>
          <a:prstGeom prst="rect">
            <a:avLst/>
          </a:prstGeom>
          <a:noFill/>
          <a:ln w="19080">
            <a:solidFill>
              <a:srgbClr val="ffffff"/>
            </a:solidFill>
            <a:round/>
          </a:ln>
        </p:spPr>
        <p:txBody>
          <a:bodyPr anchor="ctr">
            <a:normAutofit/>
          </a:bodyPr>
          <a:p>
            <a:pPr algn="ctr">
              <a:lnSpc>
                <a:spcPct val="90000"/>
              </a:lnSpc>
            </a:pPr>
            <a:r>
              <a:rPr b="0" lang="en-NL" sz="2800" spc="-1" strike="noStrike">
                <a:solidFill>
                  <a:srgbClr val="ffffff"/>
                </a:solidFill>
                <a:latin typeface="Calibri Light"/>
              </a:rPr>
              <a:t>Method</a:t>
            </a:r>
            <a:endParaRPr b="0" lang="en-NL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8" name="CustomShape 3"/>
          <p:cNvSpPr/>
          <p:nvPr/>
        </p:nvSpPr>
        <p:spPr>
          <a:xfrm>
            <a:off x="643320" y="2638080"/>
            <a:ext cx="3363480" cy="3415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rmAutofit/>
          </a:bodyPr>
          <a:p>
            <a:pPr indent="-228240">
              <a:lnSpc>
                <a:spcPct val="90000"/>
              </a:lnSpc>
              <a:spcAft>
                <a:spcPts val="601"/>
              </a:spcAft>
              <a:buClr>
                <a:srgbClr val="ffffff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ffffff"/>
                </a:solidFill>
                <a:latin typeface="Calibri"/>
              </a:rPr>
              <a:t>Impractical to retrieve contradictions from the complete graph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90000"/>
              </a:lnSpc>
              <a:spcAft>
                <a:spcPts val="601"/>
              </a:spcAft>
            </a:pPr>
            <a:endParaRPr b="0" lang="en-US" sz="1600" spc="-1" strike="noStrike">
              <a:latin typeface="Arial"/>
            </a:endParaRPr>
          </a:p>
          <a:p>
            <a:pPr indent="-228240">
              <a:lnSpc>
                <a:spcPct val="90000"/>
              </a:lnSpc>
              <a:spcAft>
                <a:spcPts val="601"/>
              </a:spcAft>
              <a:buClr>
                <a:srgbClr val="ffffff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ffffff"/>
                </a:solidFill>
                <a:latin typeface="Calibri"/>
              </a:rPr>
              <a:t>Splitting the graph into smaller graphs most viable method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90000"/>
              </a:lnSpc>
              <a:spcAft>
                <a:spcPts val="601"/>
              </a:spcAft>
            </a:pPr>
            <a:endParaRPr b="0" lang="en-US" sz="1600" spc="-1" strike="noStrike">
              <a:latin typeface="Arial"/>
            </a:endParaRPr>
          </a:p>
          <a:p>
            <a:pPr indent="-228240">
              <a:lnSpc>
                <a:spcPct val="90000"/>
              </a:lnSpc>
              <a:spcAft>
                <a:spcPts val="601"/>
              </a:spcAft>
              <a:buClr>
                <a:srgbClr val="ffffff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ffffff"/>
                </a:solidFill>
                <a:latin typeface="Calibri"/>
              </a:rPr>
              <a:t>Possible to break existing contradictions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90000"/>
              </a:lnSpc>
              <a:spcAft>
                <a:spcPts val="601"/>
              </a:spcAft>
            </a:pPr>
            <a:endParaRPr b="0" lang="en-US" sz="1600" spc="-1" strike="noStrike">
              <a:latin typeface="Arial"/>
            </a:endParaRPr>
          </a:p>
          <a:p>
            <a:pPr indent="-228240">
              <a:lnSpc>
                <a:spcPct val="90000"/>
              </a:lnSpc>
              <a:spcAft>
                <a:spcPts val="601"/>
              </a:spcAft>
              <a:buClr>
                <a:srgbClr val="ffffff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ffffff"/>
                </a:solidFill>
                <a:latin typeface="Calibri"/>
              </a:rPr>
              <a:t>Implement redundancy to combat.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90000"/>
              </a:lnSpc>
              <a:spcAft>
                <a:spcPts val="601"/>
              </a:spcAft>
            </a:pPr>
            <a:endParaRPr b="0" lang="en-US" sz="1600" spc="-1" strike="noStrike">
              <a:latin typeface="Arial"/>
            </a:endParaRPr>
          </a:p>
        </p:txBody>
      </p:sp>
      <p:pic>
        <p:nvPicPr>
          <p:cNvPr id="179" name="Content Placeholder 4" descr=""/>
          <p:cNvPicPr/>
          <p:nvPr/>
        </p:nvPicPr>
        <p:blipFill>
          <a:blip r:embed="rId1"/>
          <a:stretch/>
        </p:blipFill>
        <p:spPr>
          <a:xfrm>
            <a:off x="5297760" y="660600"/>
            <a:ext cx="6250320" cy="53751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3" dur="indefinite" restart="never" nodeType="tmRoot">
          <p:childTnLst>
            <p:seq>
              <p:cTn id="6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CustomShape 1"/>
          <p:cNvSpPr/>
          <p:nvPr/>
        </p:nvSpPr>
        <p:spPr>
          <a:xfrm>
            <a:off x="0" y="0"/>
            <a:ext cx="4654080" cy="685764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1" name="TextShape 2"/>
          <p:cNvSpPr txBox="1"/>
          <p:nvPr/>
        </p:nvSpPr>
        <p:spPr>
          <a:xfrm>
            <a:off x="643320" y="623520"/>
            <a:ext cx="3363480" cy="1606680"/>
          </a:xfrm>
          <a:prstGeom prst="rect">
            <a:avLst/>
          </a:prstGeom>
          <a:noFill/>
          <a:ln w="19080">
            <a:solidFill>
              <a:srgbClr val="ffffff"/>
            </a:solidFill>
            <a:round/>
          </a:ln>
        </p:spPr>
        <p:txBody>
          <a:bodyPr anchor="ctr">
            <a:normAutofit/>
          </a:bodyPr>
          <a:p>
            <a:pPr algn="ctr">
              <a:lnSpc>
                <a:spcPct val="90000"/>
              </a:lnSpc>
            </a:pPr>
            <a:r>
              <a:rPr b="0" lang="en-NL" sz="2800" spc="-1" strike="noStrike">
                <a:solidFill>
                  <a:srgbClr val="ffffff"/>
                </a:solidFill>
                <a:latin typeface="Calibri Light"/>
              </a:rPr>
              <a:t>Method</a:t>
            </a:r>
            <a:endParaRPr b="0" lang="en-NL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2" name="CustomShape 3"/>
          <p:cNvSpPr/>
          <p:nvPr/>
        </p:nvSpPr>
        <p:spPr>
          <a:xfrm>
            <a:off x="643320" y="2638080"/>
            <a:ext cx="3363480" cy="3415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rmAutofit/>
          </a:bodyPr>
          <a:p>
            <a:pPr indent="-228240">
              <a:lnSpc>
                <a:spcPct val="90000"/>
              </a:lnSpc>
              <a:spcAft>
                <a:spcPts val="601"/>
              </a:spcAft>
              <a:buClr>
                <a:srgbClr val="ffffff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ffffff"/>
                </a:solidFill>
                <a:latin typeface="Calibri"/>
              </a:rPr>
              <a:t>Check if the subgraph is consistent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90000"/>
              </a:lnSpc>
              <a:spcAft>
                <a:spcPts val="601"/>
              </a:spcAft>
            </a:pPr>
            <a:endParaRPr b="0" lang="en-US" sz="2000" spc="-1" strike="noStrike">
              <a:latin typeface="Arial"/>
            </a:endParaRPr>
          </a:p>
          <a:p>
            <a:pPr indent="-228240">
              <a:lnSpc>
                <a:spcPct val="90000"/>
              </a:lnSpc>
              <a:spcAft>
                <a:spcPts val="601"/>
              </a:spcAft>
              <a:buClr>
                <a:srgbClr val="ffffff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ffffff"/>
                </a:solidFill>
                <a:latin typeface="Calibri"/>
              </a:rPr>
              <a:t>When the graph is inconsistent retrieve the reasons why.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90000"/>
              </a:lnSpc>
              <a:spcAft>
                <a:spcPts val="601"/>
              </a:spcAft>
            </a:pPr>
            <a:endParaRPr b="0" lang="en-US" sz="2000" spc="-1" strike="noStrike">
              <a:latin typeface="Arial"/>
            </a:endParaRPr>
          </a:p>
          <a:p>
            <a:pPr indent="-228240">
              <a:lnSpc>
                <a:spcPct val="90000"/>
              </a:lnSpc>
              <a:spcAft>
                <a:spcPts val="601"/>
              </a:spcAft>
              <a:buClr>
                <a:srgbClr val="ffffff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ffffff"/>
                </a:solidFill>
                <a:latin typeface="Calibri"/>
              </a:rPr>
              <a:t>Find the minimal justification for each contradiction.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183" name="Content Placeholder 6" descr=""/>
          <p:cNvPicPr/>
          <p:nvPr/>
        </p:nvPicPr>
        <p:blipFill>
          <a:blip r:embed="rId1"/>
          <a:stretch/>
        </p:blipFill>
        <p:spPr>
          <a:xfrm>
            <a:off x="5297760" y="1840680"/>
            <a:ext cx="6250320" cy="30157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5" dur="indefinite" restart="never" nodeType="tmRoot">
          <p:childTnLst>
            <p:seq>
              <p:cTn id="6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CustomShape 1"/>
          <p:cNvSpPr/>
          <p:nvPr/>
        </p:nvSpPr>
        <p:spPr>
          <a:xfrm>
            <a:off x="0" y="0"/>
            <a:ext cx="4654080" cy="685764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5" name="TextShape 2"/>
          <p:cNvSpPr txBox="1"/>
          <p:nvPr/>
        </p:nvSpPr>
        <p:spPr>
          <a:xfrm>
            <a:off x="643320" y="623520"/>
            <a:ext cx="3363480" cy="1606680"/>
          </a:xfrm>
          <a:prstGeom prst="rect">
            <a:avLst/>
          </a:prstGeom>
          <a:noFill/>
          <a:ln w="19080">
            <a:solidFill>
              <a:srgbClr val="ffffff"/>
            </a:solidFill>
            <a:round/>
          </a:ln>
        </p:spPr>
        <p:txBody>
          <a:bodyPr anchor="ctr">
            <a:normAutofit/>
          </a:bodyPr>
          <a:p>
            <a:pPr algn="ctr">
              <a:lnSpc>
                <a:spcPct val="90000"/>
              </a:lnSpc>
            </a:pPr>
            <a:r>
              <a:rPr b="0" lang="en-NL" sz="2800" spc="-1" strike="noStrike">
                <a:solidFill>
                  <a:srgbClr val="ffffff"/>
                </a:solidFill>
                <a:latin typeface="Calibri Light"/>
              </a:rPr>
              <a:t>Method</a:t>
            </a:r>
            <a:endParaRPr b="0" lang="en-NL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6" name="TextShape 3"/>
          <p:cNvSpPr txBox="1"/>
          <p:nvPr/>
        </p:nvSpPr>
        <p:spPr>
          <a:xfrm>
            <a:off x="643320" y="2638080"/>
            <a:ext cx="3363480" cy="341532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NL" sz="2000" spc="-1" strike="noStrike">
                <a:solidFill>
                  <a:srgbClr val="ffffff"/>
                </a:solidFill>
                <a:latin typeface="Calibri"/>
              </a:rPr>
              <a:t>Each justification is transformed in their Inconsistency pattern.</a:t>
            </a:r>
            <a:endParaRPr b="0" lang="en-NL" sz="20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NL" sz="20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NL" sz="2000" spc="-1" strike="noStrike">
                <a:solidFill>
                  <a:srgbClr val="ffffff"/>
                </a:solidFill>
                <a:latin typeface="Calibri"/>
              </a:rPr>
              <a:t>If the consistency pattern is not yet known it is added to the list of inconsistencies.</a:t>
            </a:r>
            <a:endParaRPr b="0" lang="en-NL" sz="20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87" name="Content Placeholder 8" descr=""/>
          <p:cNvPicPr/>
          <p:nvPr/>
        </p:nvPicPr>
        <p:blipFill>
          <a:blip r:embed="rId1"/>
          <a:stretch/>
        </p:blipFill>
        <p:spPr>
          <a:xfrm>
            <a:off x="5297760" y="785880"/>
            <a:ext cx="6250320" cy="5125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7" dur="indefinite" restart="never" nodeType="tmRoot">
          <p:childTnLst>
            <p:seq>
              <p:cTn id="6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CustomShape 1"/>
          <p:cNvSpPr/>
          <p:nvPr/>
        </p:nvSpPr>
        <p:spPr>
          <a:xfrm>
            <a:off x="378000" y="343440"/>
            <a:ext cx="11438280" cy="1843920"/>
          </a:xfrm>
          <a:prstGeom prst="rect">
            <a:avLst/>
          </a:prstGeom>
          <a:solidFill>
            <a:srgbClr val="404040"/>
          </a:solidFill>
          <a:ln w="12708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9" name="TextShape 2"/>
          <p:cNvSpPr txBox="1"/>
          <p:nvPr/>
        </p:nvSpPr>
        <p:spPr>
          <a:xfrm>
            <a:off x="525960" y="466560"/>
            <a:ext cx="11139480" cy="93024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p>
            <a:pPr algn="ctr">
              <a:lnSpc>
                <a:spcPct val="90000"/>
              </a:lnSpc>
            </a:pPr>
            <a:r>
              <a:rPr b="0" lang="en-NL" sz="5400" spc="-1" strike="noStrike">
                <a:solidFill>
                  <a:srgbClr val="ffffff"/>
                </a:solidFill>
                <a:latin typeface="Calibri Light"/>
              </a:rPr>
              <a:t>Datasets</a:t>
            </a:r>
            <a:endParaRPr b="0" lang="en-NL" sz="5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0" name="Line 3"/>
          <p:cNvSpPr/>
          <p:nvPr/>
        </p:nvSpPr>
        <p:spPr>
          <a:xfrm>
            <a:off x="2209680" y="1448280"/>
            <a:ext cx="7772400" cy="360"/>
          </a:xfrm>
          <a:prstGeom prst="line">
            <a:avLst/>
          </a:prstGeom>
          <a:ln w="22320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aphicFrame>
        <p:nvGraphicFramePr>
          <p:cNvPr id="191" name="Table 4"/>
          <p:cNvGraphicFramePr/>
          <p:nvPr/>
        </p:nvGraphicFramePr>
        <p:xfrm>
          <a:off x="955080" y="2509920"/>
          <a:ext cx="10226520" cy="3997440"/>
        </p:xfrm>
        <a:graphic>
          <a:graphicData uri="http://schemas.openxmlformats.org/drawingml/2006/table">
            <a:tbl>
              <a:tblPr/>
              <a:tblGrid>
                <a:gridCol w="1218600"/>
                <a:gridCol w="1919880"/>
                <a:gridCol w="7088040"/>
              </a:tblGrid>
              <a:tr h="557280">
                <a:tc>
                  <a:txBody>
                    <a:bodyPr lIns="228240" rIns="136800" tIns="136800" bIns="136800"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solidFill>
                            <a:srgbClr val="404040"/>
                          </a:solidFill>
                          <a:latin typeface="Calibri"/>
                        </a:rPr>
                        <a:t>Name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228240" marR="136800">
                    <a:lnL w="12240">
                      <a:noFill/>
                    </a:lnL>
                    <a:lnR w="12240">
                      <a:noFill/>
                    </a:lnR>
                    <a:lnT w="18720">
                      <a:solidFill>
                        <a:srgbClr val="8f9a9d"/>
                      </a:solidFill>
                    </a:lnT>
                    <a:lnB w="12240">
                      <a:noFill/>
                    </a:lnB>
                    <a:noFill/>
                  </a:tcPr>
                </a:tc>
                <a:tc>
                  <a:txBody>
                    <a:bodyPr lIns="228240" rIns="136800" tIns="136800" bIns="136800"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solidFill>
                            <a:srgbClr val="404040"/>
                          </a:solidFill>
                          <a:latin typeface="Calibri"/>
                        </a:rPr>
                        <a:t>Size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228240" marR="136800">
                    <a:lnL w="12240">
                      <a:noFill/>
                    </a:lnL>
                    <a:lnR w="12240">
                      <a:noFill/>
                    </a:lnR>
                    <a:lnT w="18720">
                      <a:solidFill>
                        <a:srgbClr val="8f9a9d"/>
                      </a:solidFill>
                    </a:lnT>
                    <a:lnB w="12240">
                      <a:noFill/>
                    </a:lnB>
                    <a:noFill/>
                  </a:tcPr>
                </a:tc>
                <a:tc>
                  <a:txBody>
                    <a:bodyPr lIns="228240" rIns="136800" tIns="136800" bIns="136800"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solidFill>
                            <a:srgbClr val="404040"/>
                          </a:solidFill>
                          <a:latin typeface="Calibri"/>
                        </a:rPr>
                        <a:t>Link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228240" marR="136800">
                    <a:lnL w="12240">
                      <a:noFill/>
                    </a:lnL>
                    <a:lnR w="12240">
                      <a:noFill/>
                    </a:lnR>
                    <a:lnT w="18720">
                      <a:solidFill>
                        <a:srgbClr val="8f9a9d"/>
                      </a:solidFill>
                    </a:lnT>
                    <a:lnB w="12240">
                      <a:noFill/>
                    </a:lnB>
                    <a:noFill/>
                  </a:tcPr>
                </a:tc>
              </a:tr>
              <a:tr h="655560">
                <a:tc>
                  <a:txBody>
                    <a:bodyPr lIns="228240" rIns="118800" tIns="118800" bIns="1188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solidFill>
                            <a:srgbClr val="404040"/>
                          </a:solidFill>
                          <a:latin typeface="Calibri"/>
                        </a:rPr>
                        <a:t>LOD-a-lot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228240" marR="11880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8720">
                      <a:solidFill>
                        <a:srgbClr val="ffffff"/>
                      </a:solidFill>
                    </a:lnB>
                    <a:solidFill>
                      <a:srgbClr val="b4bcbe">
                        <a:alpha val="35000"/>
                      </a:srgbClr>
                    </a:solidFill>
                  </a:tcPr>
                </a:tc>
                <a:tc>
                  <a:txBody>
                    <a:bodyPr lIns="228240" rIns="118800" tIns="118800" bIns="1188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solidFill>
                            <a:srgbClr val="404040"/>
                          </a:solidFill>
                          <a:latin typeface="Calibri"/>
                        </a:rPr>
                        <a:t>28,362,198,927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228240" marR="11880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8720">
                      <a:solidFill>
                        <a:srgbClr val="ffffff"/>
                      </a:solidFill>
                    </a:lnB>
                    <a:solidFill>
                      <a:srgbClr val="b4bcbe">
                        <a:alpha val="35000"/>
                      </a:srgbClr>
                    </a:solidFill>
                  </a:tcPr>
                </a:tc>
                <a:tc>
                  <a:txBody>
                    <a:bodyPr lIns="228240" rIns="118800" tIns="118800" bIns="1188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400" spc="-1" strike="noStrike" u="sng">
                          <a:solidFill>
                            <a:srgbClr val="1b8af9"/>
                          </a:solidFill>
                          <a:uFillTx/>
                          <a:latin typeface="Calibri"/>
                          <a:hlinkClick r:id="rId1"/>
                        </a:rPr>
                        <a:t>http://lod-a-lot.lod.labs.vu.nl/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228240" marR="11880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8720">
                      <a:solidFill>
                        <a:srgbClr val="ffffff"/>
                      </a:solidFill>
                    </a:lnB>
                    <a:solidFill>
                      <a:srgbClr val="b4bcbe">
                        <a:alpha val="35000"/>
                      </a:srgbClr>
                    </a:solidFill>
                  </a:tcPr>
                </a:tc>
              </a:tr>
              <a:tr h="464400">
                <a:tc>
                  <a:txBody>
                    <a:bodyPr lIns="228240" rIns="118800" tIns="118800" bIns="1188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solidFill>
                            <a:srgbClr val="404040"/>
                          </a:solidFill>
                          <a:latin typeface="Calibri"/>
                        </a:rPr>
                        <a:t>DBpedia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228240" marR="118800">
                    <a:lnL w="12240">
                      <a:noFill/>
                    </a:lnL>
                    <a:lnR w="12240">
                      <a:noFill/>
                    </a:lnR>
                    <a:lnT w="18720">
                      <a:solidFill>
                        <a:srgbClr val="ffffff"/>
                      </a:solidFill>
                    </a:lnT>
                    <a:lnB w="18720">
                      <a:solidFill>
                        <a:srgbClr val="ffffff"/>
                      </a:solidFill>
                    </a:lnB>
                    <a:solidFill>
                      <a:srgbClr val="b4bcbe">
                        <a:alpha val="35000"/>
                      </a:srgbClr>
                    </a:solidFill>
                  </a:tcPr>
                </a:tc>
                <a:tc>
                  <a:txBody>
                    <a:bodyPr lIns="228240" rIns="118800" tIns="118800" bIns="1188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solidFill>
                            <a:srgbClr val="404040"/>
                          </a:solidFill>
                          <a:latin typeface="Calibri"/>
                        </a:rPr>
                        <a:t>1,040,358,853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228240" marR="118800">
                    <a:lnL w="12240">
                      <a:noFill/>
                    </a:lnL>
                    <a:lnR w="12240">
                      <a:noFill/>
                    </a:lnR>
                    <a:lnT w="18720">
                      <a:solidFill>
                        <a:srgbClr val="ffffff"/>
                      </a:solidFill>
                    </a:lnT>
                    <a:lnB w="18720">
                      <a:solidFill>
                        <a:srgbClr val="ffffff"/>
                      </a:solidFill>
                    </a:lnB>
                    <a:solidFill>
                      <a:srgbClr val="b4bcbe">
                        <a:alpha val="35000"/>
                      </a:srgbClr>
                    </a:solidFill>
                  </a:tcPr>
                </a:tc>
                <a:tc>
                  <a:txBody>
                    <a:bodyPr lIns="228240" rIns="118800" tIns="118800" bIns="1188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400" spc="-1" strike="noStrike" u="sng">
                          <a:solidFill>
                            <a:srgbClr val="1b8af9"/>
                          </a:solidFill>
                          <a:uFillTx/>
                          <a:latin typeface="Calibri"/>
                          <a:hlinkClick r:id="rId2"/>
                        </a:rPr>
                        <a:t>https://wiki.dbpedia.org/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228240" marR="118800">
                    <a:lnL w="12240">
                      <a:noFill/>
                    </a:lnL>
                    <a:lnR w="12240">
                      <a:noFill/>
                    </a:lnR>
                    <a:lnT w="18720">
                      <a:solidFill>
                        <a:srgbClr val="ffffff"/>
                      </a:solidFill>
                    </a:lnT>
                    <a:lnB w="18720">
                      <a:solidFill>
                        <a:srgbClr val="ffffff"/>
                      </a:solidFill>
                    </a:lnB>
                    <a:solidFill>
                      <a:srgbClr val="b4bcbe">
                        <a:alpha val="35000"/>
                      </a:srgbClr>
                    </a:solidFill>
                  </a:tcPr>
                </a:tc>
              </a:tr>
              <a:tr h="464400">
                <a:tc>
                  <a:txBody>
                    <a:bodyPr lIns="228240" rIns="118800" tIns="118800" bIns="1188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solidFill>
                            <a:srgbClr val="404040"/>
                          </a:solidFill>
                          <a:latin typeface="Calibri"/>
                        </a:rPr>
                        <a:t>YAGO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228240" marR="118800">
                    <a:lnL w="12240">
                      <a:noFill/>
                    </a:lnL>
                    <a:lnR w="12240">
                      <a:noFill/>
                    </a:lnR>
                    <a:lnT w="18720">
                      <a:solidFill>
                        <a:srgbClr val="ffffff"/>
                      </a:solidFill>
                    </a:lnT>
                    <a:lnB w="18720">
                      <a:solidFill>
                        <a:srgbClr val="ffffff"/>
                      </a:solidFill>
                    </a:lnB>
                    <a:solidFill>
                      <a:srgbClr val="b4bcbe">
                        <a:alpha val="35000"/>
                      </a:srgbClr>
                    </a:solidFill>
                  </a:tcPr>
                </a:tc>
                <a:tc>
                  <a:txBody>
                    <a:bodyPr lIns="228240" rIns="118800" tIns="118800" bIns="1188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solidFill>
                            <a:srgbClr val="404040"/>
                          </a:solidFill>
                          <a:latin typeface="Calibri"/>
                        </a:rPr>
                        <a:t>158,991,568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228240" marR="118800">
                    <a:lnL w="12240">
                      <a:noFill/>
                    </a:lnL>
                    <a:lnR w="12240">
                      <a:noFill/>
                    </a:lnR>
                    <a:lnT w="18720">
                      <a:solidFill>
                        <a:srgbClr val="ffffff"/>
                      </a:solidFill>
                    </a:lnT>
                    <a:lnB w="18720">
                      <a:solidFill>
                        <a:srgbClr val="ffffff"/>
                      </a:solidFill>
                    </a:lnB>
                    <a:solidFill>
                      <a:srgbClr val="b4bcbe">
                        <a:alpha val="35000"/>
                      </a:srgbClr>
                    </a:solidFill>
                  </a:tcPr>
                </a:tc>
                <a:tc>
                  <a:txBody>
                    <a:bodyPr lIns="228240" rIns="118800" tIns="118800" bIns="1188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400" spc="-1" strike="noStrike" u="sng">
                          <a:solidFill>
                            <a:srgbClr val="1b8af9"/>
                          </a:solidFill>
                          <a:uFillTx/>
                          <a:latin typeface="Calibri"/>
                          <a:hlinkClick r:id="rId3"/>
                        </a:rPr>
                        <a:t>https://github.com/yago-naga/yago3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228240" marR="118800">
                    <a:lnL w="12240">
                      <a:noFill/>
                    </a:lnL>
                    <a:lnR w="12240">
                      <a:noFill/>
                    </a:lnR>
                    <a:lnT w="18720">
                      <a:solidFill>
                        <a:srgbClr val="ffffff"/>
                      </a:solidFill>
                    </a:lnT>
                    <a:lnB w="18720">
                      <a:solidFill>
                        <a:srgbClr val="ffffff"/>
                      </a:solidFill>
                    </a:lnB>
                    <a:solidFill>
                      <a:srgbClr val="b4bcbe">
                        <a:alpha val="35000"/>
                      </a:srgbClr>
                    </a:solidFill>
                  </a:tcPr>
                </a:tc>
              </a:tr>
              <a:tr h="464400">
                <a:tc>
                  <a:txBody>
                    <a:bodyPr lIns="228240" rIns="118800" tIns="118800" bIns="1188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solidFill>
                            <a:srgbClr val="404040"/>
                          </a:solidFill>
                          <a:latin typeface="Calibri"/>
                        </a:rPr>
                        <a:t>DBLP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228240" marR="118800">
                    <a:lnL w="12240">
                      <a:noFill/>
                    </a:lnL>
                    <a:lnR w="12240">
                      <a:noFill/>
                    </a:lnR>
                    <a:lnT w="18720">
                      <a:solidFill>
                        <a:srgbClr val="ffffff"/>
                      </a:solidFill>
                    </a:lnT>
                    <a:lnB w="18720">
                      <a:solidFill>
                        <a:srgbClr val="ffffff"/>
                      </a:solidFill>
                    </a:lnB>
                    <a:solidFill>
                      <a:srgbClr val="b4bcbe">
                        <a:alpha val="35000"/>
                      </a:srgbClr>
                    </a:solidFill>
                  </a:tcPr>
                </a:tc>
                <a:tc>
                  <a:txBody>
                    <a:bodyPr lIns="228240" rIns="118800" tIns="118800" bIns="1188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solidFill>
                            <a:srgbClr val="404040"/>
                          </a:solidFill>
                          <a:latin typeface="Calibri"/>
                        </a:rPr>
                        <a:t>55,586,971 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228240" marR="118800">
                    <a:lnL w="12240">
                      <a:noFill/>
                    </a:lnL>
                    <a:lnR w="12240">
                      <a:noFill/>
                    </a:lnR>
                    <a:lnT w="18720">
                      <a:solidFill>
                        <a:srgbClr val="ffffff"/>
                      </a:solidFill>
                    </a:lnT>
                    <a:lnB w="18720">
                      <a:solidFill>
                        <a:srgbClr val="ffffff"/>
                      </a:solidFill>
                    </a:lnB>
                    <a:solidFill>
                      <a:srgbClr val="b4bcbe">
                        <a:alpha val="35000"/>
                      </a:srgbClr>
                    </a:solidFill>
                  </a:tcPr>
                </a:tc>
                <a:tc>
                  <a:txBody>
                    <a:bodyPr lIns="228240" rIns="118800" tIns="118800" bIns="1188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400" spc="-1" strike="noStrike" u="sng">
                          <a:solidFill>
                            <a:srgbClr val="1b8af9"/>
                          </a:solidFill>
                          <a:uFillTx/>
                          <a:latin typeface="Calibri"/>
                          <a:hlinkClick r:id="rId4"/>
                        </a:rPr>
                        <a:t>https://dblp.uni-trier.de/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228240" marR="118800">
                    <a:lnL w="12240">
                      <a:noFill/>
                    </a:lnL>
                    <a:lnR w="12240">
                      <a:noFill/>
                    </a:lnR>
                    <a:lnT w="18720">
                      <a:solidFill>
                        <a:srgbClr val="ffffff"/>
                      </a:solidFill>
                    </a:lnT>
                    <a:lnB w="18720">
                      <a:solidFill>
                        <a:srgbClr val="ffffff"/>
                      </a:solidFill>
                    </a:lnB>
                    <a:solidFill>
                      <a:srgbClr val="b4bcbe">
                        <a:alpha val="35000"/>
                      </a:srgbClr>
                    </a:solidFill>
                  </a:tcPr>
                </a:tc>
              </a:tr>
              <a:tr h="464400">
                <a:tc>
                  <a:txBody>
                    <a:bodyPr lIns="228240" rIns="118800" tIns="118800" bIns="1188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solidFill>
                            <a:srgbClr val="404040"/>
                          </a:solidFill>
                          <a:latin typeface="Calibri"/>
                        </a:rPr>
                        <a:t>wordnet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228240" marR="118800">
                    <a:lnL w="12240">
                      <a:noFill/>
                    </a:lnL>
                    <a:lnR w="12240">
                      <a:noFill/>
                    </a:lnR>
                    <a:lnT w="18720">
                      <a:solidFill>
                        <a:srgbClr val="ffffff"/>
                      </a:solidFill>
                    </a:lnT>
                    <a:lnB w="18720">
                      <a:solidFill>
                        <a:srgbClr val="ffffff"/>
                      </a:solidFill>
                    </a:lnB>
                    <a:solidFill>
                      <a:srgbClr val="b4bcbe">
                        <a:alpha val="35000"/>
                      </a:srgbClr>
                    </a:solidFill>
                  </a:tcPr>
                </a:tc>
                <a:tc>
                  <a:txBody>
                    <a:bodyPr lIns="228240" rIns="118800" tIns="118800" bIns="1188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solidFill>
                            <a:srgbClr val="404040"/>
                          </a:solidFill>
                          <a:latin typeface="Calibri"/>
                        </a:rPr>
                        <a:t>5,558,748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228240" marR="118800">
                    <a:lnL w="12240">
                      <a:noFill/>
                    </a:lnL>
                    <a:lnR w="12240">
                      <a:noFill/>
                    </a:lnR>
                    <a:lnT w="18720">
                      <a:solidFill>
                        <a:srgbClr val="ffffff"/>
                      </a:solidFill>
                    </a:lnT>
                    <a:lnB w="18720">
                      <a:solidFill>
                        <a:srgbClr val="ffffff"/>
                      </a:solidFill>
                    </a:lnB>
                    <a:solidFill>
                      <a:srgbClr val="b4bcbe">
                        <a:alpha val="35000"/>
                      </a:srgbClr>
                    </a:solidFill>
                  </a:tcPr>
                </a:tc>
                <a:tc>
                  <a:txBody>
                    <a:bodyPr lIns="228240" rIns="118800" tIns="118800" bIns="1188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400" spc="-1" strike="noStrike" u="sng">
                          <a:solidFill>
                            <a:srgbClr val="1b8af9"/>
                          </a:solidFill>
                          <a:uFillTx/>
                          <a:latin typeface="Calibri"/>
                          <a:hlinkClick r:id="rId5"/>
                        </a:rPr>
                        <a:t>https://wordnet.princeton.edu/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228240" marR="118800">
                    <a:lnL w="12240">
                      <a:noFill/>
                    </a:lnL>
                    <a:lnR w="12240">
                      <a:noFill/>
                    </a:lnR>
                    <a:lnT w="18720">
                      <a:solidFill>
                        <a:srgbClr val="ffffff"/>
                      </a:solidFill>
                    </a:lnT>
                    <a:lnB w="18720">
                      <a:solidFill>
                        <a:srgbClr val="ffffff"/>
                      </a:solidFill>
                    </a:lnB>
                    <a:solidFill>
                      <a:srgbClr val="b4bcbe">
                        <a:alpha val="35000"/>
                      </a:srgbClr>
                    </a:solidFill>
                  </a:tcPr>
                </a:tc>
              </a:tr>
              <a:tr h="464400">
                <a:tc>
                  <a:txBody>
                    <a:bodyPr lIns="228240" rIns="118800" tIns="118800" bIns="1188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solidFill>
                            <a:srgbClr val="404040"/>
                          </a:solidFill>
                          <a:latin typeface="Calibri"/>
                        </a:rPr>
                        <a:t>swdf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228240" marR="118800">
                    <a:lnL w="12240">
                      <a:noFill/>
                    </a:lnL>
                    <a:lnR w="12240">
                      <a:noFill/>
                    </a:lnR>
                    <a:lnT w="18720">
                      <a:solidFill>
                        <a:srgbClr val="ffffff"/>
                      </a:solidFill>
                    </a:lnT>
                    <a:lnB w="18720">
                      <a:solidFill>
                        <a:srgbClr val="ffffff"/>
                      </a:solidFill>
                    </a:lnB>
                    <a:solidFill>
                      <a:srgbClr val="b4bcbe">
                        <a:alpha val="35000"/>
                      </a:srgbClr>
                    </a:solidFill>
                  </a:tcPr>
                </a:tc>
                <a:tc>
                  <a:txBody>
                    <a:bodyPr lIns="228240" rIns="118800" tIns="118800" bIns="1188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solidFill>
                            <a:srgbClr val="404040"/>
                          </a:solidFill>
                          <a:latin typeface="Calibri"/>
                        </a:rPr>
                        <a:t>242,256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228240" marR="118800">
                    <a:lnL w="12240">
                      <a:noFill/>
                    </a:lnL>
                    <a:lnR w="12240">
                      <a:noFill/>
                    </a:lnR>
                    <a:lnT w="18720">
                      <a:solidFill>
                        <a:srgbClr val="ffffff"/>
                      </a:solidFill>
                    </a:lnT>
                    <a:lnB w="18720">
                      <a:solidFill>
                        <a:srgbClr val="ffffff"/>
                      </a:solidFill>
                    </a:lnB>
                    <a:solidFill>
                      <a:srgbClr val="b4bcbe">
                        <a:alpha val="35000"/>
                      </a:srgbClr>
                    </a:solidFill>
                  </a:tcPr>
                </a:tc>
                <a:tc>
                  <a:txBody>
                    <a:bodyPr lIns="228240" rIns="118800" tIns="118800" bIns="1188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400" spc="-1" strike="noStrike" u="sng">
                          <a:solidFill>
                            <a:srgbClr val="1b8af9"/>
                          </a:solidFill>
                          <a:uFillTx/>
                          <a:latin typeface="Calibri"/>
                          <a:hlinkClick r:id="rId6"/>
                        </a:rPr>
                        <a:t>https://old.datahub.io/dataset/scholarlydata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228240" marR="118800">
                    <a:lnL w="12240">
                      <a:noFill/>
                    </a:lnL>
                    <a:lnR w="12240">
                      <a:noFill/>
                    </a:lnR>
                    <a:lnT w="18720">
                      <a:solidFill>
                        <a:srgbClr val="ffffff"/>
                      </a:solidFill>
                    </a:lnT>
                    <a:lnB w="18720">
                      <a:solidFill>
                        <a:srgbClr val="ffffff"/>
                      </a:solidFill>
                    </a:lnB>
                    <a:solidFill>
                      <a:srgbClr val="b4bcbe">
                        <a:alpha val="35000"/>
                      </a:srgbClr>
                    </a:solidFill>
                  </a:tcPr>
                </a:tc>
              </a:tr>
              <a:tr h="462600">
                <a:tc>
                  <a:txBody>
                    <a:bodyPr lIns="228240" rIns="118800" tIns="118800" bIns="1188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solidFill>
                            <a:srgbClr val="404040"/>
                          </a:solidFill>
                          <a:latin typeface="Calibri"/>
                        </a:rPr>
                        <a:t>Pizza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228240" marR="118800">
                    <a:lnL w="12240">
                      <a:noFill/>
                    </a:lnL>
                    <a:lnR w="12240">
                      <a:noFill/>
                    </a:lnR>
                    <a:lnT w="18720">
                      <a:solidFill>
                        <a:srgbClr val="ffffff"/>
                      </a:solidFill>
                    </a:lnT>
                    <a:lnB w="12240">
                      <a:noFill/>
                    </a:lnB>
                    <a:solidFill>
                      <a:srgbClr val="b4bcbe">
                        <a:alpha val="35000"/>
                      </a:srgbClr>
                    </a:solidFill>
                  </a:tcPr>
                </a:tc>
                <a:tc>
                  <a:txBody>
                    <a:bodyPr lIns="228240" rIns="118800" tIns="118800" bIns="1188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solidFill>
                            <a:srgbClr val="404040"/>
                          </a:solidFill>
                          <a:latin typeface="Calibri"/>
                        </a:rPr>
                        <a:t>1,944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228240" marR="118800">
                    <a:lnL w="12240">
                      <a:noFill/>
                    </a:lnL>
                    <a:lnR w="12240">
                      <a:noFill/>
                    </a:lnR>
                    <a:lnT w="18720">
                      <a:solidFill>
                        <a:srgbClr val="ffffff"/>
                      </a:solidFill>
                    </a:lnT>
                    <a:lnB w="12240">
                      <a:noFill/>
                    </a:lnB>
                    <a:solidFill>
                      <a:srgbClr val="b4bcbe">
                        <a:alpha val="35000"/>
                      </a:srgbClr>
                    </a:solidFill>
                  </a:tcPr>
                </a:tc>
                <a:tc>
                  <a:txBody>
                    <a:bodyPr lIns="228240" rIns="118800" tIns="118800" bIns="1188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400" spc="-1" strike="noStrike" u="sng">
                          <a:solidFill>
                            <a:srgbClr val="1b8af9"/>
                          </a:solidFill>
                          <a:uFillTx/>
                          <a:latin typeface="Calibri"/>
                          <a:hlinkClick r:id="rId7"/>
                        </a:rPr>
                        <a:t>https://protege.stanford.edu/ontologies/pizza/pizza.owl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228240" marR="118800">
                    <a:lnL w="12240">
                      <a:noFill/>
                    </a:lnL>
                    <a:lnR w="12240">
                      <a:noFill/>
                    </a:lnR>
                    <a:lnT w="18720">
                      <a:solidFill>
                        <a:srgbClr val="ffffff"/>
                      </a:solidFill>
                    </a:lnT>
                    <a:lnB w="12240">
                      <a:noFill/>
                    </a:lnB>
                    <a:solidFill>
                      <a:srgbClr val="b4bcbe">
                        <a:alpha val="35000"/>
                      </a:srgbClr>
                    </a:solidFill>
                  </a:tcPr>
                </a:tc>
              </a:tr>
            </a:tbl>
          </a:graphicData>
        </a:graphic>
      </p:graphicFrame>
    </p:spTree>
  </p:cSld>
  <p:timing>
    <p:tnLst>
      <p:par>
        <p:cTn id="69" dur="indefinite" restart="never" nodeType="tmRoot">
          <p:childTnLst>
            <p:seq>
              <p:cTn id="7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CustomShape 1"/>
          <p:cNvSpPr/>
          <p:nvPr/>
        </p:nvSpPr>
        <p:spPr>
          <a:xfrm>
            <a:off x="378000" y="343440"/>
            <a:ext cx="11438280" cy="1843920"/>
          </a:xfrm>
          <a:prstGeom prst="rect">
            <a:avLst/>
          </a:prstGeom>
          <a:solidFill>
            <a:srgbClr val="404040"/>
          </a:solidFill>
          <a:ln w="12708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3" name="TextShape 2"/>
          <p:cNvSpPr txBox="1"/>
          <p:nvPr/>
        </p:nvSpPr>
        <p:spPr>
          <a:xfrm>
            <a:off x="525960" y="466560"/>
            <a:ext cx="11139480" cy="93024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p>
            <a:pPr algn="ctr">
              <a:lnSpc>
                <a:spcPct val="90000"/>
              </a:lnSpc>
            </a:pPr>
            <a:r>
              <a:rPr b="0" lang="en-NL" sz="5400" spc="-1" strike="noStrike">
                <a:solidFill>
                  <a:srgbClr val="ffffff"/>
                </a:solidFill>
                <a:latin typeface="Calibri Light"/>
              </a:rPr>
              <a:t>Data statistics</a:t>
            </a:r>
            <a:endParaRPr b="0" lang="en-NL" sz="5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4" name="Line 3"/>
          <p:cNvSpPr/>
          <p:nvPr/>
        </p:nvSpPr>
        <p:spPr>
          <a:xfrm>
            <a:off x="2209680" y="1448280"/>
            <a:ext cx="7772400" cy="360"/>
          </a:xfrm>
          <a:prstGeom prst="line">
            <a:avLst/>
          </a:prstGeom>
          <a:ln w="22320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aphicFrame>
        <p:nvGraphicFramePr>
          <p:cNvPr id="195" name="Table 4"/>
          <p:cNvGraphicFramePr/>
          <p:nvPr/>
        </p:nvGraphicFramePr>
        <p:xfrm>
          <a:off x="557640" y="2509920"/>
          <a:ext cx="11021400" cy="3700440"/>
        </p:xfrm>
        <a:graphic>
          <a:graphicData uri="http://schemas.openxmlformats.org/drawingml/2006/table">
            <a:tbl>
              <a:tblPr/>
              <a:tblGrid>
                <a:gridCol w="1310400"/>
                <a:gridCol w="2154600"/>
                <a:gridCol w="2421720"/>
                <a:gridCol w="2640240"/>
                <a:gridCol w="2494440"/>
              </a:tblGrid>
              <a:tr h="657720">
                <a:tc>
                  <a:txBody>
                    <a:bodyPr lIns="96840" rIns="96840" tIns="48240" bIns="48240"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9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Name</a:t>
                      </a:r>
                      <a:endParaRPr b="0" lang="en-US" sz="1900" spc="-1" strike="noStrike">
                        <a:latin typeface="Arial"/>
                      </a:endParaRPr>
                    </a:p>
                  </a:txBody>
                  <a:tcPr marL="96840" marR="96840">
                    <a:lnT w="12240">
                      <a:solidFill>
                        <a:srgbClr val="4472c4"/>
                      </a:solidFill>
                    </a:lnT>
                    <a:lnB w="12240">
                      <a:solidFill>
                        <a:srgbClr val="4472c4"/>
                      </a:solidFill>
                    </a:lnB>
                    <a:noFill/>
                  </a:tcPr>
                </a:tc>
                <a:tc>
                  <a:txBody>
                    <a:bodyPr lIns="96840" rIns="96840" tIns="48240" bIns="48240"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9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Size</a:t>
                      </a:r>
                      <a:endParaRPr b="0" lang="en-US" sz="1900" spc="-1" strike="noStrike">
                        <a:latin typeface="Arial"/>
                      </a:endParaRPr>
                    </a:p>
                  </a:txBody>
                  <a:tcPr marL="96840" marR="96840">
                    <a:lnT w="12240">
                      <a:solidFill>
                        <a:srgbClr val="4472c4"/>
                      </a:solidFill>
                    </a:lnT>
                    <a:lnB w="12240">
                      <a:solidFill>
                        <a:srgbClr val="4472c4"/>
                      </a:solidFill>
                    </a:lnB>
                    <a:noFill/>
                  </a:tcPr>
                </a:tc>
                <a:tc>
                  <a:txBody>
                    <a:bodyPr lIns="96840" rIns="96840" tIns="48240" bIns="48240"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9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Namespaces</a:t>
                      </a:r>
                      <a:endParaRPr b="0" lang="en-US" sz="1900" spc="-1" strike="noStrike">
                        <a:latin typeface="Arial"/>
                      </a:endParaRPr>
                    </a:p>
                  </a:txBody>
                  <a:tcPr marL="96840" marR="96840">
                    <a:lnT w="12240">
                      <a:solidFill>
                        <a:srgbClr val="4472c4"/>
                      </a:solidFill>
                    </a:lnT>
                    <a:lnB w="12240">
                      <a:solidFill>
                        <a:srgbClr val="4472c4"/>
                      </a:solidFill>
                    </a:lnB>
                    <a:noFill/>
                  </a:tcPr>
                </a:tc>
                <a:tc>
                  <a:txBody>
                    <a:bodyPr lIns="96840" rIns="96840" tIns="48240" bIns="48240"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9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Amount of `Anti-patterns'</a:t>
                      </a:r>
                      <a:endParaRPr b="0" lang="en-US" sz="1900" spc="-1" strike="noStrike">
                        <a:latin typeface="Arial"/>
                      </a:endParaRPr>
                    </a:p>
                  </a:txBody>
                  <a:tcPr marL="96840" marR="96840">
                    <a:lnT w="12240">
                      <a:solidFill>
                        <a:srgbClr val="4472c4"/>
                      </a:solidFill>
                    </a:lnT>
                    <a:lnB w="12240">
                      <a:solidFill>
                        <a:srgbClr val="4472c4"/>
                      </a:solidFill>
                    </a:lnB>
                    <a:noFill/>
                  </a:tcPr>
                </a:tc>
                <a:tc>
                  <a:txBody>
                    <a:bodyPr lIns="96840" rIns="96840" tIns="48240" bIns="48240"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9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Largest Inconsistency</a:t>
                      </a:r>
                      <a:endParaRPr b="0" lang="en-US" sz="1900" spc="-1" strike="noStrike">
                        <a:latin typeface="Arial"/>
                      </a:endParaRPr>
                    </a:p>
                  </a:txBody>
                  <a:tcPr marL="96840" marR="96840">
                    <a:lnT w="12240">
                      <a:solidFill>
                        <a:srgbClr val="4472c4"/>
                      </a:solidFill>
                    </a:lnT>
                    <a:lnB w="12240">
                      <a:solidFill>
                        <a:srgbClr val="4472c4"/>
                      </a:solidFill>
                    </a:lnB>
                    <a:noFill/>
                  </a:tcPr>
                </a:tc>
              </a:tr>
              <a:tr h="657720">
                <a:tc>
                  <a:txBody>
                    <a:bodyPr lIns="96840" rIns="96840" tIns="48240" bIns="4824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9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LOD-a-lod</a:t>
                      </a:r>
                      <a:endParaRPr b="0" lang="en-US" sz="1900" spc="-1" strike="noStrike">
                        <a:latin typeface="Arial"/>
                      </a:endParaRPr>
                    </a:p>
                  </a:txBody>
                  <a:tcPr marL="96840" marR="96840">
                    <a:lnT w="12240">
                      <a:solidFill>
                        <a:srgbClr val="4472c4"/>
                      </a:solidFill>
                    </a:lnT>
                    <a:lnB w="12240">
                      <a:solidFill>
                        <a:srgbClr val="4472c4"/>
                      </a:solidFill>
                    </a:lnB>
                    <a:solidFill>
                      <a:srgbClr val="4472c4">
                        <a:alpha val="20000"/>
                      </a:srgbClr>
                    </a:solidFill>
                  </a:tcPr>
                </a:tc>
                <a:tc>
                  <a:txBody>
                    <a:bodyPr lIns="96840" rIns="96840" tIns="48240" bIns="4824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9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28,362,198,927</a:t>
                      </a:r>
                      <a:endParaRPr b="0" lang="en-US" sz="1900" spc="-1" strike="noStrike">
                        <a:latin typeface="Arial"/>
                      </a:endParaRPr>
                    </a:p>
                  </a:txBody>
                  <a:tcPr marL="96840" marR="96840">
                    <a:lnT w="12240">
                      <a:solidFill>
                        <a:srgbClr val="4472c4"/>
                      </a:solidFill>
                    </a:lnT>
                    <a:lnB w="12240">
                      <a:solidFill>
                        <a:srgbClr val="4472c4"/>
                      </a:solidFill>
                    </a:lnB>
                    <a:solidFill>
                      <a:srgbClr val="4472c4">
                        <a:alpha val="20000"/>
                      </a:srgbClr>
                    </a:solidFill>
                  </a:tcPr>
                </a:tc>
                <a:tc>
                  <a:txBody>
                    <a:bodyPr lIns="96840" rIns="96840" tIns="48240" bIns="4824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9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&gt;100</a:t>
                      </a:r>
                      <a:endParaRPr b="0" lang="en-US" sz="1900" spc="-1" strike="noStrike">
                        <a:latin typeface="Arial"/>
                      </a:endParaRPr>
                    </a:p>
                  </a:txBody>
                  <a:tcPr marL="96840" marR="96840">
                    <a:lnT w="12240">
                      <a:solidFill>
                        <a:srgbClr val="4472c4"/>
                      </a:solidFill>
                    </a:lnT>
                    <a:lnB w="12240">
                      <a:solidFill>
                        <a:srgbClr val="4472c4"/>
                      </a:solidFill>
                    </a:lnB>
                    <a:solidFill>
                      <a:srgbClr val="4472c4">
                        <a:alpha val="20000"/>
                      </a:srgbClr>
                    </a:solidFill>
                  </a:tcPr>
                </a:tc>
                <a:tc>
                  <a:txBody>
                    <a:bodyPr lIns="96840" rIns="96840" tIns="48240" bIns="4824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9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222</a:t>
                      </a:r>
                      <a:endParaRPr b="0" lang="en-US" sz="1900" spc="-1" strike="noStrike">
                        <a:latin typeface="Arial"/>
                      </a:endParaRPr>
                    </a:p>
                  </a:txBody>
                  <a:tcPr marL="96840" marR="96840">
                    <a:lnT w="12240">
                      <a:solidFill>
                        <a:srgbClr val="4472c4"/>
                      </a:solidFill>
                    </a:lnT>
                    <a:lnB w="12240">
                      <a:solidFill>
                        <a:srgbClr val="4472c4"/>
                      </a:solidFill>
                    </a:lnB>
                    <a:solidFill>
                      <a:srgbClr val="4472c4">
                        <a:alpha val="20000"/>
                      </a:srgbClr>
                    </a:solidFill>
                  </a:tcPr>
                </a:tc>
                <a:tc>
                  <a:txBody>
                    <a:bodyPr lIns="96840" rIns="96840" tIns="48240" bIns="4824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9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19</a:t>
                      </a:r>
                      <a:endParaRPr b="0" lang="en-US" sz="1900" spc="-1" strike="noStrike">
                        <a:latin typeface="Arial"/>
                      </a:endParaRPr>
                    </a:p>
                  </a:txBody>
                  <a:tcPr marL="96840" marR="96840">
                    <a:lnT w="12240">
                      <a:solidFill>
                        <a:srgbClr val="4472c4"/>
                      </a:solidFill>
                    </a:lnT>
                    <a:lnB w="12240">
                      <a:solidFill>
                        <a:srgbClr val="4472c4"/>
                      </a:solidFill>
                    </a:lnB>
                    <a:solidFill>
                      <a:srgbClr val="4472c4">
                        <a:alpha val="20000"/>
                      </a:srgbClr>
                    </a:solidFill>
                  </a:tcPr>
                </a:tc>
              </a:tr>
              <a:tr h="410040">
                <a:tc>
                  <a:txBody>
                    <a:bodyPr lIns="96840" rIns="96840" tIns="48240" bIns="4824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9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DBpedia</a:t>
                      </a:r>
                      <a:endParaRPr b="0" lang="en-US" sz="1900" spc="-1" strike="noStrike">
                        <a:latin typeface="Arial"/>
                      </a:endParaRPr>
                    </a:p>
                  </a:txBody>
                  <a:tcPr marL="96840" marR="96840">
                    <a:lnT w="12240">
                      <a:solidFill>
                        <a:srgbClr val="4472c4"/>
                      </a:solidFill>
                    </a:lnT>
                    <a:lnB w="12240">
                      <a:solidFill>
                        <a:srgbClr val="4472c4"/>
                      </a:solidFill>
                    </a:lnB>
                    <a:noFill/>
                  </a:tcPr>
                </a:tc>
                <a:tc>
                  <a:txBody>
                    <a:bodyPr lIns="96840" rIns="96840" tIns="48240" bIns="4824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9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1,040,358,853</a:t>
                      </a:r>
                      <a:endParaRPr b="0" lang="en-US" sz="1900" spc="-1" strike="noStrike">
                        <a:latin typeface="Arial"/>
                      </a:endParaRPr>
                    </a:p>
                  </a:txBody>
                  <a:tcPr marL="96840" marR="96840">
                    <a:lnT w="12240">
                      <a:solidFill>
                        <a:srgbClr val="4472c4"/>
                      </a:solidFill>
                    </a:lnT>
                    <a:lnB w="12240">
                      <a:solidFill>
                        <a:srgbClr val="4472c4"/>
                      </a:solidFill>
                    </a:lnB>
                    <a:noFill/>
                  </a:tcPr>
                </a:tc>
                <a:tc>
                  <a:txBody>
                    <a:bodyPr lIns="96840" rIns="96840" tIns="48240" bIns="4824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9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20</a:t>
                      </a:r>
                      <a:endParaRPr b="0" lang="en-US" sz="1900" spc="-1" strike="noStrike">
                        <a:latin typeface="Arial"/>
                      </a:endParaRPr>
                    </a:p>
                  </a:txBody>
                  <a:tcPr marL="96840" marR="96840">
                    <a:lnT w="12240">
                      <a:solidFill>
                        <a:srgbClr val="4472c4"/>
                      </a:solidFill>
                    </a:lnT>
                    <a:lnB w="12240">
                      <a:solidFill>
                        <a:srgbClr val="4472c4"/>
                      </a:solidFill>
                    </a:lnB>
                    <a:noFill/>
                  </a:tcPr>
                </a:tc>
                <a:tc>
                  <a:txBody>
                    <a:bodyPr lIns="96840" rIns="96840" tIns="48240" bIns="4824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9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13</a:t>
                      </a:r>
                      <a:endParaRPr b="0" lang="en-US" sz="1900" spc="-1" strike="noStrike">
                        <a:latin typeface="Arial"/>
                      </a:endParaRPr>
                    </a:p>
                  </a:txBody>
                  <a:tcPr marL="96840" marR="96840">
                    <a:lnT w="12240">
                      <a:solidFill>
                        <a:srgbClr val="4472c4"/>
                      </a:solidFill>
                    </a:lnT>
                    <a:lnB w="12240">
                      <a:solidFill>
                        <a:srgbClr val="4472c4"/>
                      </a:solidFill>
                    </a:lnB>
                    <a:noFill/>
                  </a:tcPr>
                </a:tc>
                <a:tc>
                  <a:txBody>
                    <a:bodyPr lIns="96840" rIns="96840" tIns="48240" bIns="4824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9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12</a:t>
                      </a:r>
                      <a:endParaRPr b="0" lang="en-US" sz="1900" spc="-1" strike="noStrike">
                        <a:latin typeface="Arial"/>
                      </a:endParaRPr>
                    </a:p>
                  </a:txBody>
                  <a:tcPr marL="96840" marR="96840">
                    <a:lnT w="12240">
                      <a:solidFill>
                        <a:srgbClr val="4472c4"/>
                      </a:solidFill>
                    </a:lnT>
                    <a:lnB w="12240">
                      <a:solidFill>
                        <a:srgbClr val="4472c4"/>
                      </a:solidFill>
                    </a:lnB>
                    <a:noFill/>
                  </a:tcPr>
                </a:tc>
              </a:tr>
              <a:tr h="377280">
                <a:tc>
                  <a:txBody>
                    <a:bodyPr lIns="96840" rIns="96840" tIns="48240" bIns="4824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9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YAGO</a:t>
                      </a:r>
                      <a:endParaRPr b="0" lang="en-US" sz="1900" spc="-1" strike="noStrike">
                        <a:latin typeface="Arial"/>
                      </a:endParaRPr>
                    </a:p>
                  </a:txBody>
                  <a:tcPr marL="96840" marR="96840">
                    <a:lnT w="12240">
                      <a:solidFill>
                        <a:srgbClr val="4472c4"/>
                      </a:solidFill>
                    </a:lnT>
                    <a:lnB w="12240">
                      <a:solidFill>
                        <a:srgbClr val="4472c4"/>
                      </a:solidFill>
                    </a:lnB>
                    <a:solidFill>
                      <a:srgbClr val="4472c4">
                        <a:alpha val="20000"/>
                      </a:srgbClr>
                    </a:solidFill>
                  </a:tcPr>
                </a:tc>
                <a:tc>
                  <a:txBody>
                    <a:bodyPr lIns="96840" rIns="96840" tIns="48240" bIns="4824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9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158,991,568</a:t>
                      </a:r>
                      <a:endParaRPr b="0" lang="en-US" sz="1900" spc="-1" strike="noStrike">
                        <a:latin typeface="Arial"/>
                      </a:endParaRPr>
                    </a:p>
                  </a:txBody>
                  <a:tcPr marL="96840" marR="96840">
                    <a:lnT w="12240">
                      <a:solidFill>
                        <a:srgbClr val="4472c4"/>
                      </a:solidFill>
                    </a:lnT>
                    <a:lnB w="12240">
                      <a:solidFill>
                        <a:srgbClr val="4472c4"/>
                      </a:solidFill>
                    </a:lnB>
                    <a:solidFill>
                      <a:srgbClr val="4472c4">
                        <a:alpha val="20000"/>
                      </a:srgbClr>
                    </a:solidFill>
                  </a:tcPr>
                </a:tc>
                <a:tc>
                  <a:txBody>
                    <a:bodyPr lIns="96840" rIns="96840" tIns="48240" bIns="4824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9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11</a:t>
                      </a:r>
                      <a:endParaRPr b="0" lang="en-US" sz="1900" spc="-1" strike="noStrike">
                        <a:latin typeface="Arial"/>
                      </a:endParaRPr>
                    </a:p>
                  </a:txBody>
                  <a:tcPr marL="96840" marR="96840">
                    <a:lnT w="12240">
                      <a:solidFill>
                        <a:srgbClr val="4472c4"/>
                      </a:solidFill>
                    </a:lnT>
                    <a:lnB w="12240">
                      <a:solidFill>
                        <a:srgbClr val="4472c4"/>
                      </a:solidFill>
                    </a:lnB>
                    <a:solidFill>
                      <a:srgbClr val="4472c4">
                        <a:alpha val="20000"/>
                      </a:srgbClr>
                    </a:solidFill>
                  </a:tcPr>
                </a:tc>
                <a:tc>
                  <a:txBody>
                    <a:bodyPr lIns="96840" rIns="96840" tIns="48240" bIns="4824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9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135</a:t>
                      </a:r>
                      <a:endParaRPr b="0" lang="en-US" sz="1900" spc="-1" strike="noStrike">
                        <a:latin typeface="Arial"/>
                      </a:endParaRPr>
                    </a:p>
                  </a:txBody>
                  <a:tcPr marL="96840" marR="96840">
                    <a:lnT w="12240">
                      <a:solidFill>
                        <a:srgbClr val="4472c4"/>
                      </a:solidFill>
                    </a:lnT>
                    <a:lnB w="12240">
                      <a:solidFill>
                        <a:srgbClr val="4472c4"/>
                      </a:solidFill>
                    </a:lnB>
                    <a:solidFill>
                      <a:srgbClr val="4472c4">
                        <a:alpha val="20000"/>
                      </a:srgbClr>
                    </a:solidFill>
                  </a:tcPr>
                </a:tc>
                <a:tc>
                  <a:txBody>
                    <a:bodyPr lIns="96840" rIns="96840" tIns="48240" bIns="4824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9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16</a:t>
                      </a:r>
                      <a:endParaRPr b="0" lang="en-US" sz="1900" spc="-1" strike="noStrike">
                        <a:latin typeface="Arial"/>
                      </a:endParaRPr>
                    </a:p>
                  </a:txBody>
                  <a:tcPr marL="96840" marR="96840">
                    <a:lnT w="12240">
                      <a:solidFill>
                        <a:srgbClr val="4472c4"/>
                      </a:solidFill>
                    </a:lnT>
                    <a:lnB w="12240">
                      <a:solidFill>
                        <a:srgbClr val="4472c4"/>
                      </a:solidFill>
                    </a:lnB>
                    <a:solidFill>
                      <a:srgbClr val="4472c4">
                        <a:alpha val="20000"/>
                      </a:srgbClr>
                    </a:solidFill>
                  </a:tcPr>
                </a:tc>
              </a:tr>
              <a:tr h="377280">
                <a:tc>
                  <a:txBody>
                    <a:bodyPr lIns="96840" rIns="96840" tIns="48240" bIns="4824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9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DBLP</a:t>
                      </a:r>
                      <a:endParaRPr b="0" lang="en-US" sz="1900" spc="-1" strike="noStrike">
                        <a:latin typeface="Arial"/>
                      </a:endParaRPr>
                    </a:p>
                  </a:txBody>
                  <a:tcPr marL="96840" marR="96840">
                    <a:lnT w="12240">
                      <a:solidFill>
                        <a:srgbClr val="4472c4"/>
                      </a:solidFill>
                    </a:lnT>
                    <a:lnB w="12240">
                      <a:solidFill>
                        <a:srgbClr val="4472c4"/>
                      </a:solidFill>
                    </a:lnB>
                    <a:noFill/>
                  </a:tcPr>
                </a:tc>
                <a:tc>
                  <a:txBody>
                    <a:bodyPr lIns="96840" rIns="96840" tIns="48240" bIns="4824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9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55,586,971 </a:t>
                      </a:r>
                      <a:endParaRPr b="0" lang="en-US" sz="1900" spc="-1" strike="noStrike">
                        <a:latin typeface="Arial"/>
                      </a:endParaRPr>
                    </a:p>
                  </a:txBody>
                  <a:tcPr marL="96840" marR="96840">
                    <a:lnT w="12240">
                      <a:solidFill>
                        <a:srgbClr val="4472c4"/>
                      </a:solidFill>
                    </a:lnT>
                    <a:lnB w="12240">
                      <a:solidFill>
                        <a:srgbClr val="4472c4"/>
                      </a:solidFill>
                    </a:lnB>
                    <a:noFill/>
                  </a:tcPr>
                </a:tc>
                <a:tc>
                  <a:txBody>
                    <a:bodyPr lIns="96840" rIns="96840" tIns="48240" bIns="4824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9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7</a:t>
                      </a:r>
                      <a:endParaRPr b="0" lang="en-US" sz="1900" spc="-1" strike="noStrike">
                        <a:latin typeface="Arial"/>
                      </a:endParaRPr>
                    </a:p>
                  </a:txBody>
                  <a:tcPr marL="96840" marR="96840">
                    <a:lnT w="12240">
                      <a:solidFill>
                        <a:srgbClr val="4472c4"/>
                      </a:solidFill>
                    </a:lnT>
                    <a:lnB w="12240">
                      <a:solidFill>
                        <a:srgbClr val="4472c4"/>
                      </a:solidFill>
                    </a:lnB>
                    <a:noFill/>
                  </a:tcPr>
                </a:tc>
                <a:tc>
                  <a:txBody>
                    <a:bodyPr lIns="96840" rIns="96840" tIns="48240" bIns="4824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9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Not inconsistent</a:t>
                      </a:r>
                      <a:endParaRPr b="0" lang="en-US" sz="1900" spc="-1" strike="noStrike">
                        <a:latin typeface="Arial"/>
                      </a:endParaRPr>
                    </a:p>
                  </a:txBody>
                  <a:tcPr marL="96840" marR="96840">
                    <a:lnT w="12240">
                      <a:solidFill>
                        <a:srgbClr val="4472c4"/>
                      </a:solidFill>
                    </a:lnT>
                    <a:lnB w="12240">
                      <a:solidFill>
                        <a:srgbClr val="4472c4"/>
                      </a:solidFill>
                    </a:lnB>
                    <a:noFill/>
                  </a:tcPr>
                </a:tc>
                <a:tc>
                  <a:txBody>
                    <a:bodyPr lIns="96840" rIns="96840" tIns="48240" bIns="4824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9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Not inconsistent</a:t>
                      </a:r>
                      <a:endParaRPr b="0" lang="en-US" sz="1900" spc="-1" strike="noStrike">
                        <a:latin typeface="Arial"/>
                      </a:endParaRPr>
                    </a:p>
                  </a:txBody>
                  <a:tcPr marL="96840" marR="96840">
                    <a:lnT w="12240">
                      <a:solidFill>
                        <a:srgbClr val="4472c4"/>
                      </a:solidFill>
                    </a:lnT>
                    <a:lnB w="12240">
                      <a:solidFill>
                        <a:srgbClr val="4472c4"/>
                      </a:solidFill>
                    </a:lnB>
                    <a:noFill/>
                  </a:tcPr>
                </a:tc>
              </a:tr>
              <a:tr h="377280">
                <a:tc>
                  <a:txBody>
                    <a:bodyPr lIns="96840" rIns="96840" tIns="48240" bIns="4824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9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wordnet</a:t>
                      </a:r>
                      <a:endParaRPr b="0" lang="en-US" sz="1900" spc="-1" strike="noStrike">
                        <a:latin typeface="Arial"/>
                      </a:endParaRPr>
                    </a:p>
                  </a:txBody>
                  <a:tcPr marL="96840" marR="96840">
                    <a:lnT w="12240">
                      <a:solidFill>
                        <a:srgbClr val="4472c4"/>
                      </a:solidFill>
                    </a:lnT>
                    <a:lnB w="12240">
                      <a:solidFill>
                        <a:srgbClr val="4472c4"/>
                      </a:solidFill>
                    </a:lnB>
                    <a:solidFill>
                      <a:srgbClr val="4472c4">
                        <a:alpha val="20000"/>
                      </a:srgbClr>
                    </a:solidFill>
                  </a:tcPr>
                </a:tc>
                <a:tc>
                  <a:txBody>
                    <a:bodyPr lIns="96840" rIns="96840" tIns="48240" bIns="4824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9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5,558,748</a:t>
                      </a:r>
                      <a:endParaRPr b="0" lang="en-US" sz="1900" spc="-1" strike="noStrike">
                        <a:latin typeface="Arial"/>
                      </a:endParaRPr>
                    </a:p>
                  </a:txBody>
                  <a:tcPr marL="96840" marR="96840">
                    <a:lnT w="12240">
                      <a:solidFill>
                        <a:srgbClr val="4472c4"/>
                      </a:solidFill>
                    </a:lnT>
                    <a:lnB w="12240">
                      <a:solidFill>
                        <a:srgbClr val="4472c4"/>
                      </a:solidFill>
                    </a:lnB>
                    <a:solidFill>
                      <a:srgbClr val="4472c4">
                        <a:alpha val="20000"/>
                      </a:srgbClr>
                    </a:solidFill>
                  </a:tcPr>
                </a:tc>
                <a:tc>
                  <a:txBody>
                    <a:bodyPr lIns="96840" rIns="96840" tIns="48240" bIns="4824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9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  <a:endParaRPr b="0" lang="en-US" sz="1900" spc="-1" strike="noStrike">
                        <a:latin typeface="Arial"/>
                      </a:endParaRPr>
                    </a:p>
                  </a:txBody>
                  <a:tcPr marL="96840" marR="96840">
                    <a:lnT w="12240">
                      <a:solidFill>
                        <a:srgbClr val="4472c4"/>
                      </a:solidFill>
                    </a:lnT>
                    <a:lnB w="12240">
                      <a:solidFill>
                        <a:srgbClr val="4472c4"/>
                      </a:solidFill>
                    </a:lnB>
                    <a:solidFill>
                      <a:srgbClr val="4472c4">
                        <a:alpha val="20000"/>
                      </a:srgbClr>
                    </a:solidFill>
                  </a:tcPr>
                </a:tc>
                <a:tc>
                  <a:txBody>
                    <a:bodyPr lIns="96840" rIns="96840" tIns="48240" bIns="4824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9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Not inconsistent</a:t>
                      </a:r>
                      <a:endParaRPr b="0" lang="en-US" sz="1900" spc="-1" strike="noStrike">
                        <a:latin typeface="Arial"/>
                      </a:endParaRPr>
                    </a:p>
                  </a:txBody>
                  <a:tcPr marL="96840" marR="96840">
                    <a:lnT w="12240">
                      <a:solidFill>
                        <a:srgbClr val="4472c4"/>
                      </a:solidFill>
                    </a:lnT>
                    <a:lnB w="12240">
                      <a:solidFill>
                        <a:srgbClr val="4472c4"/>
                      </a:solidFill>
                    </a:lnB>
                    <a:solidFill>
                      <a:srgbClr val="4472c4">
                        <a:alpha val="20000"/>
                      </a:srgbClr>
                    </a:solidFill>
                  </a:tcPr>
                </a:tc>
                <a:tc>
                  <a:txBody>
                    <a:bodyPr lIns="96840" rIns="96840" tIns="48240" bIns="4824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9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Not inconsistent</a:t>
                      </a:r>
                      <a:endParaRPr b="0" lang="en-US" sz="1900" spc="-1" strike="noStrike">
                        <a:latin typeface="Arial"/>
                      </a:endParaRPr>
                    </a:p>
                  </a:txBody>
                  <a:tcPr marL="96840" marR="96840">
                    <a:lnT w="12240">
                      <a:solidFill>
                        <a:srgbClr val="4472c4"/>
                      </a:solidFill>
                    </a:lnT>
                    <a:lnB w="12240">
                      <a:solidFill>
                        <a:srgbClr val="4472c4"/>
                      </a:solidFill>
                    </a:lnB>
                    <a:solidFill>
                      <a:srgbClr val="4472c4">
                        <a:alpha val="20000"/>
                      </a:srgbClr>
                    </a:solidFill>
                  </a:tcPr>
                </a:tc>
              </a:tr>
              <a:tr h="377280">
                <a:tc>
                  <a:txBody>
                    <a:bodyPr lIns="96840" rIns="96840" tIns="48240" bIns="4824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9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swdf</a:t>
                      </a:r>
                      <a:endParaRPr b="0" lang="en-US" sz="1900" spc="-1" strike="noStrike">
                        <a:latin typeface="Arial"/>
                      </a:endParaRPr>
                    </a:p>
                  </a:txBody>
                  <a:tcPr marL="96840" marR="96840">
                    <a:lnT w="12240">
                      <a:solidFill>
                        <a:srgbClr val="4472c4"/>
                      </a:solidFill>
                    </a:lnT>
                    <a:lnB w="12240">
                      <a:solidFill>
                        <a:srgbClr val="4472c4"/>
                      </a:solidFill>
                    </a:lnB>
                    <a:noFill/>
                  </a:tcPr>
                </a:tc>
                <a:tc>
                  <a:txBody>
                    <a:bodyPr lIns="96840" rIns="96840" tIns="48240" bIns="4824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9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242,256</a:t>
                      </a:r>
                      <a:endParaRPr b="0" lang="en-US" sz="1900" spc="-1" strike="noStrike">
                        <a:latin typeface="Arial"/>
                      </a:endParaRPr>
                    </a:p>
                  </a:txBody>
                  <a:tcPr marL="96840" marR="96840">
                    <a:lnT w="12240">
                      <a:solidFill>
                        <a:srgbClr val="4472c4"/>
                      </a:solidFill>
                    </a:lnT>
                    <a:lnB w="12240">
                      <a:solidFill>
                        <a:srgbClr val="4472c4"/>
                      </a:solidFill>
                    </a:lnB>
                    <a:noFill/>
                  </a:tcPr>
                </a:tc>
                <a:tc>
                  <a:txBody>
                    <a:bodyPr lIns="96840" rIns="96840" tIns="48240" bIns="4824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9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22</a:t>
                      </a:r>
                      <a:endParaRPr b="0" lang="en-US" sz="1900" spc="-1" strike="noStrike">
                        <a:latin typeface="Arial"/>
                      </a:endParaRPr>
                    </a:p>
                  </a:txBody>
                  <a:tcPr marL="96840" marR="96840">
                    <a:lnT w="12240">
                      <a:solidFill>
                        <a:srgbClr val="4472c4"/>
                      </a:solidFill>
                    </a:lnT>
                    <a:lnB w="12240">
                      <a:solidFill>
                        <a:srgbClr val="4472c4"/>
                      </a:solidFill>
                    </a:lnB>
                    <a:noFill/>
                  </a:tcPr>
                </a:tc>
                <a:tc>
                  <a:txBody>
                    <a:bodyPr lIns="96840" rIns="96840" tIns="48240" bIns="4824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9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Not inconsistent</a:t>
                      </a:r>
                      <a:endParaRPr b="0" lang="en-US" sz="1900" spc="-1" strike="noStrike">
                        <a:latin typeface="Arial"/>
                      </a:endParaRPr>
                    </a:p>
                  </a:txBody>
                  <a:tcPr marL="96840" marR="96840">
                    <a:lnT w="12240">
                      <a:solidFill>
                        <a:srgbClr val="4472c4"/>
                      </a:solidFill>
                    </a:lnT>
                    <a:lnB w="12240">
                      <a:solidFill>
                        <a:srgbClr val="4472c4"/>
                      </a:solidFill>
                    </a:lnB>
                    <a:noFill/>
                  </a:tcPr>
                </a:tc>
                <a:tc>
                  <a:txBody>
                    <a:bodyPr lIns="96840" rIns="96840" tIns="48240" bIns="4824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9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Not inconsistent</a:t>
                      </a:r>
                      <a:endParaRPr b="0" lang="en-US" sz="1900" spc="-1" strike="noStrike">
                        <a:latin typeface="Arial"/>
                      </a:endParaRPr>
                    </a:p>
                  </a:txBody>
                  <a:tcPr marL="96840" marR="96840">
                    <a:lnT w="12240">
                      <a:solidFill>
                        <a:srgbClr val="4472c4"/>
                      </a:solidFill>
                    </a:lnT>
                    <a:lnB w="12240">
                      <a:solidFill>
                        <a:srgbClr val="4472c4"/>
                      </a:solidFill>
                    </a:lnB>
                    <a:noFill/>
                  </a:tcPr>
                </a:tc>
              </a:tr>
              <a:tr h="377280">
                <a:tc>
                  <a:txBody>
                    <a:bodyPr lIns="96840" rIns="96840" tIns="48240" bIns="4824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9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Pizza</a:t>
                      </a:r>
                      <a:endParaRPr b="0" lang="en-US" sz="1900" spc="-1" strike="noStrike">
                        <a:latin typeface="Arial"/>
                      </a:endParaRPr>
                    </a:p>
                  </a:txBody>
                  <a:tcPr marL="96840" marR="96840">
                    <a:lnT w="12240">
                      <a:solidFill>
                        <a:srgbClr val="4472c4"/>
                      </a:solidFill>
                    </a:lnT>
                    <a:lnB w="12240">
                      <a:solidFill>
                        <a:srgbClr val="4472c4"/>
                      </a:solidFill>
                    </a:lnB>
                    <a:solidFill>
                      <a:srgbClr val="4472c4">
                        <a:alpha val="20000"/>
                      </a:srgbClr>
                    </a:solidFill>
                  </a:tcPr>
                </a:tc>
                <a:tc>
                  <a:txBody>
                    <a:bodyPr lIns="96840" rIns="96840" tIns="48240" bIns="4824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9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1,944</a:t>
                      </a:r>
                      <a:endParaRPr b="0" lang="en-US" sz="1900" spc="-1" strike="noStrike">
                        <a:latin typeface="Arial"/>
                      </a:endParaRPr>
                    </a:p>
                  </a:txBody>
                  <a:tcPr marL="96840" marR="96840">
                    <a:lnT w="12240">
                      <a:solidFill>
                        <a:srgbClr val="4472c4"/>
                      </a:solidFill>
                    </a:lnT>
                    <a:lnB w="12240">
                      <a:solidFill>
                        <a:srgbClr val="4472c4"/>
                      </a:solidFill>
                    </a:lnB>
                    <a:solidFill>
                      <a:srgbClr val="4472c4">
                        <a:alpha val="20000"/>
                      </a:srgbClr>
                    </a:solidFill>
                  </a:tcPr>
                </a:tc>
                <a:tc>
                  <a:txBody>
                    <a:bodyPr lIns="96840" rIns="96840" tIns="48240" bIns="4824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9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  <a:endParaRPr b="0" lang="en-US" sz="1900" spc="-1" strike="noStrike">
                        <a:latin typeface="Arial"/>
                      </a:endParaRPr>
                    </a:p>
                  </a:txBody>
                  <a:tcPr marL="96840" marR="96840">
                    <a:lnT w="12240">
                      <a:solidFill>
                        <a:srgbClr val="4472c4"/>
                      </a:solidFill>
                    </a:lnT>
                    <a:lnB w="12240">
                      <a:solidFill>
                        <a:srgbClr val="4472c4"/>
                      </a:solidFill>
                    </a:lnB>
                    <a:solidFill>
                      <a:srgbClr val="4472c4">
                        <a:alpha val="20000"/>
                      </a:srgbClr>
                    </a:solidFill>
                  </a:tcPr>
                </a:tc>
                <a:tc>
                  <a:txBody>
                    <a:bodyPr lIns="96840" rIns="96840" tIns="48240" bIns="4824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9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  <a:endParaRPr b="0" lang="en-US" sz="1900" spc="-1" strike="noStrike">
                        <a:latin typeface="Arial"/>
                      </a:endParaRPr>
                    </a:p>
                  </a:txBody>
                  <a:tcPr marL="96840" marR="96840">
                    <a:lnT w="12240">
                      <a:solidFill>
                        <a:srgbClr val="4472c4"/>
                      </a:solidFill>
                    </a:lnT>
                    <a:lnB w="12240">
                      <a:solidFill>
                        <a:srgbClr val="4472c4"/>
                      </a:solidFill>
                    </a:lnB>
                    <a:solidFill>
                      <a:srgbClr val="4472c4">
                        <a:alpha val="20000"/>
                      </a:srgbClr>
                    </a:solidFill>
                  </a:tcPr>
                </a:tc>
                <a:tc>
                  <a:txBody>
                    <a:bodyPr lIns="96840" rIns="96840" tIns="48240" bIns="4824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9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  <a:endParaRPr b="0" lang="en-US" sz="1900" spc="-1" strike="noStrike">
                        <a:latin typeface="Arial"/>
                      </a:endParaRPr>
                    </a:p>
                  </a:txBody>
                  <a:tcPr marL="96840" marR="96840">
                    <a:lnT w="12240">
                      <a:solidFill>
                        <a:srgbClr val="4472c4"/>
                      </a:solidFill>
                    </a:lnT>
                    <a:lnB w="12240">
                      <a:solidFill>
                        <a:srgbClr val="4472c4"/>
                      </a:solidFill>
                    </a:lnB>
                    <a:solidFill>
                      <a:srgbClr val="4472c4">
                        <a:alpha val="20000"/>
                      </a:srgbClr>
                    </a:solidFill>
                  </a:tcPr>
                </a:tc>
              </a:tr>
            </a:tbl>
          </a:graphicData>
        </a:graphic>
      </p:graphicFrame>
    </p:spTree>
  </p:cSld>
  <p:timing>
    <p:tnLst>
      <p:par>
        <p:cTn id="71" dur="indefinite" restart="never" nodeType="tmRoot">
          <p:childTnLst>
            <p:seq>
              <p:cTn id="7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CustomShape 1"/>
          <p:cNvSpPr/>
          <p:nvPr/>
        </p:nvSpPr>
        <p:spPr>
          <a:xfrm>
            <a:off x="378000" y="343440"/>
            <a:ext cx="11438280" cy="1843920"/>
          </a:xfrm>
          <a:prstGeom prst="rect">
            <a:avLst/>
          </a:prstGeom>
          <a:solidFill>
            <a:srgbClr val="404040"/>
          </a:solidFill>
          <a:ln w="12708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7" name="TextShape 2"/>
          <p:cNvSpPr txBox="1"/>
          <p:nvPr/>
        </p:nvSpPr>
        <p:spPr>
          <a:xfrm>
            <a:off x="525960" y="466560"/>
            <a:ext cx="11139480" cy="93024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p>
            <a:pPr algn="ctr">
              <a:lnSpc>
                <a:spcPct val="90000"/>
              </a:lnSpc>
            </a:pPr>
            <a:r>
              <a:rPr b="0" lang="en-NL" sz="5400" spc="-1" strike="noStrike">
                <a:solidFill>
                  <a:srgbClr val="ffffff"/>
                </a:solidFill>
                <a:latin typeface="Calibri Light"/>
              </a:rPr>
              <a:t>Measuring completeness</a:t>
            </a:r>
            <a:endParaRPr b="0" lang="en-NL" sz="5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8" name="Line 3"/>
          <p:cNvSpPr/>
          <p:nvPr/>
        </p:nvSpPr>
        <p:spPr>
          <a:xfrm>
            <a:off x="2209680" y="1448280"/>
            <a:ext cx="7772400" cy="360"/>
          </a:xfrm>
          <a:prstGeom prst="line">
            <a:avLst/>
          </a:prstGeom>
          <a:ln w="22320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aphicFrame>
        <p:nvGraphicFramePr>
          <p:cNvPr id="199" name="Table 4"/>
          <p:cNvGraphicFramePr/>
          <p:nvPr/>
        </p:nvGraphicFramePr>
        <p:xfrm>
          <a:off x="364680" y="2509920"/>
          <a:ext cx="11406960" cy="3997440"/>
        </p:xfrm>
        <a:graphic>
          <a:graphicData uri="http://schemas.openxmlformats.org/drawingml/2006/table">
            <a:tbl>
              <a:tblPr/>
              <a:tblGrid>
                <a:gridCol w="4681440"/>
                <a:gridCol w="3120840"/>
                <a:gridCol w="3604680"/>
              </a:tblGrid>
              <a:tr h="1038600">
                <a:tc>
                  <a:tcPr marL="151200" marR="151200">
                    <a:lnT w="12240">
                      <a:solidFill>
                        <a:srgbClr val="4472c4"/>
                      </a:solidFill>
                    </a:lnT>
                    <a:lnB w="12240">
                      <a:solidFill>
                        <a:srgbClr val="4472c4"/>
                      </a:solidFill>
                    </a:lnB>
                    <a:noFill/>
                  </a:tcPr>
                </a:tc>
                <a:tc>
                  <a:txBody>
                    <a:bodyPr lIns="151200" rIns="151200" tIns="75600" bIns="75600"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30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Inconsistent</a:t>
                      </a:r>
                      <a:endParaRPr b="0" lang="en-US" sz="3000" spc="-1" strike="noStrike">
                        <a:latin typeface="Arial"/>
                      </a:endParaRPr>
                    </a:p>
                  </a:txBody>
                  <a:tcPr marL="151200" marR="151200">
                    <a:lnT w="12240">
                      <a:solidFill>
                        <a:srgbClr val="4472c4"/>
                      </a:solidFill>
                    </a:lnT>
                    <a:lnB w="12240">
                      <a:solidFill>
                        <a:srgbClr val="4472c4"/>
                      </a:solidFill>
                    </a:lnB>
                    <a:noFill/>
                  </a:tcPr>
                </a:tc>
                <a:tc>
                  <a:txBody>
                    <a:bodyPr lIns="151200" rIns="151200" tIns="75600" bIns="75600"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30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Found inconsistenties</a:t>
                      </a:r>
                      <a:endParaRPr b="0" lang="en-US" sz="3000" spc="-1" strike="noStrike">
                        <a:latin typeface="Arial"/>
                      </a:endParaRPr>
                    </a:p>
                  </a:txBody>
                  <a:tcPr marL="151200" marR="151200">
                    <a:lnT w="12240">
                      <a:solidFill>
                        <a:srgbClr val="4472c4"/>
                      </a:solidFill>
                    </a:lnT>
                    <a:lnB w="12240">
                      <a:solidFill>
                        <a:srgbClr val="4472c4"/>
                      </a:solidFill>
                    </a:lnB>
                    <a:noFill/>
                  </a:tcPr>
                </a:tc>
              </a:tr>
              <a:tr h="595800">
                <a:tc>
                  <a:txBody>
                    <a:bodyPr lIns="151200" rIns="151200" tIns="75600" bIns="756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30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2,000 triple subgraphs </a:t>
                      </a:r>
                      <a:endParaRPr b="0" lang="en-US" sz="3000" spc="-1" strike="noStrike">
                        <a:latin typeface="Arial"/>
                      </a:endParaRPr>
                    </a:p>
                  </a:txBody>
                  <a:tcPr marL="151200" marR="151200">
                    <a:lnT w="12240">
                      <a:solidFill>
                        <a:srgbClr val="4472c4"/>
                      </a:solidFill>
                    </a:lnT>
                    <a:lnB w="12240">
                      <a:solidFill>
                        <a:srgbClr val="4472c4"/>
                      </a:solidFill>
                    </a:lnB>
                    <a:solidFill>
                      <a:srgbClr val="4472c4">
                        <a:alpha val="20000"/>
                      </a:srgbClr>
                    </a:solidFill>
                  </a:tcPr>
                </a:tc>
                <a:tc>
                  <a:txBody>
                    <a:bodyPr lIns="151200" rIns="151200" tIns="75600" bIns="756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30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Yes </a:t>
                      </a:r>
                      <a:endParaRPr b="0" lang="en-US" sz="3000" spc="-1" strike="noStrike">
                        <a:latin typeface="Arial"/>
                      </a:endParaRPr>
                    </a:p>
                  </a:txBody>
                  <a:tcPr marL="151200" marR="151200">
                    <a:lnT w="12240">
                      <a:solidFill>
                        <a:srgbClr val="4472c4"/>
                      </a:solidFill>
                    </a:lnT>
                    <a:lnB w="12240">
                      <a:solidFill>
                        <a:srgbClr val="4472c4"/>
                      </a:solidFill>
                    </a:lnB>
                    <a:solidFill>
                      <a:srgbClr val="4472c4">
                        <a:alpha val="20000"/>
                      </a:srgbClr>
                    </a:solidFill>
                  </a:tcPr>
                </a:tc>
                <a:tc>
                  <a:txBody>
                    <a:bodyPr lIns="151200" rIns="151200" tIns="75600" bIns="756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30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  <a:endParaRPr b="0" lang="en-US" sz="3000" spc="-1" strike="noStrike">
                        <a:latin typeface="Arial"/>
                      </a:endParaRPr>
                    </a:p>
                  </a:txBody>
                  <a:tcPr marL="151200" marR="151200">
                    <a:lnT w="12240">
                      <a:solidFill>
                        <a:srgbClr val="4472c4"/>
                      </a:solidFill>
                    </a:lnT>
                    <a:lnB w="12240">
                      <a:solidFill>
                        <a:srgbClr val="4472c4"/>
                      </a:solidFill>
                    </a:lnB>
                    <a:solidFill>
                      <a:srgbClr val="4472c4">
                        <a:alpha val="20000"/>
                      </a:srgbClr>
                    </a:solidFill>
                  </a:tcPr>
                </a:tc>
              </a:tr>
              <a:tr h="595080">
                <a:tc>
                  <a:txBody>
                    <a:bodyPr lIns="151200" rIns="151200" tIns="75600" bIns="756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30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500 triple subgraphs </a:t>
                      </a:r>
                      <a:endParaRPr b="0" lang="en-US" sz="3000" spc="-1" strike="noStrike">
                        <a:latin typeface="Arial"/>
                      </a:endParaRPr>
                    </a:p>
                  </a:txBody>
                  <a:tcPr marL="151200" marR="151200">
                    <a:lnT w="12240">
                      <a:solidFill>
                        <a:srgbClr val="4472c4"/>
                      </a:solidFill>
                    </a:lnT>
                    <a:lnB w="12240">
                      <a:solidFill>
                        <a:srgbClr val="4472c4"/>
                      </a:solidFill>
                    </a:lnB>
                    <a:noFill/>
                  </a:tcPr>
                </a:tc>
                <a:tc>
                  <a:txBody>
                    <a:bodyPr lIns="151200" rIns="151200" tIns="75600" bIns="756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30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Yes </a:t>
                      </a:r>
                      <a:endParaRPr b="0" lang="en-US" sz="3000" spc="-1" strike="noStrike">
                        <a:latin typeface="Arial"/>
                      </a:endParaRPr>
                    </a:p>
                  </a:txBody>
                  <a:tcPr marL="151200" marR="151200">
                    <a:lnT w="12240">
                      <a:solidFill>
                        <a:srgbClr val="4472c4"/>
                      </a:solidFill>
                    </a:lnT>
                    <a:lnB w="12240">
                      <a:solidFill>
                        <a:srgbClr val="4472c4"/>
                      </a:solidFill>
                    </a:lnB>
                    <a:noFill/>
                  </a:tcPr>
                </a:tc>
                <a:tc>
                  <a:txBody>
                    <a:bodyPr lIns="151200" rIns="151200" tIns="75600" bIns="756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30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  <a:endParaRPr b="0" lang="en-US" sz="3000" spc="-1" strike="noStrike">
                        <a:latin typeface="Arial"/>
                      </a:endParaRPr>
                    </a:p>
                  </a:txBody>
                  <a:tcPr marL="151200" marR="151200">
                    <a:lnT w="12240">
                      <a:solidFill>
                        <a:srgbClr val="4472c4"/>
                      </a:solidFill>
                    </a:lnT>
                    <a:lnB w="12240">
                      <a:solidFill>
                        <a:srgbClr val="4472c4"/>
                      </a:solidFill>
                    </a:lnB>
                    <a:noFill/>
                  </a:tcPr>
                </a:tc>
              </a:tr>
              <a:tr h="595080">
                <a:tc>
                  <a:txBody>
                    <a:bodyPr lIns="151200" rIns="151200" tIns="75600" bIns="756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30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100 triple subgraphs </a:t>
                      </a:r>
                      <a:endParaRPr b="0" lang="en-US" sz="3000" spc="-1" strike="noStrike">
                        <a:latin typeface="Arial"/>
                      </a:endParaRPr>
                    </a:p>
                  </a:txBody>
                  <a:tcPr marL="151200" marR="151200">
                    <a:lnT w="12240">
                      <a:solidFill>
                        <a:srgbClr val="4472c4"/>
                      </a:solidFill>
                    </a:lnT>
                    <a:lnB w="12240">
                      <a:solidFill>
                        <a:srgbClr val="4472c4"/>
                      </a:solidFill>
                    </a:lnB>
                    <a:solidFill>
                      <a:srgbClr val="4472c4">
                        <a:alpha val="20000"/>
                      </a:srgbClr>
                    </a:solidFill>
                  </a:tcPr>
                </a:tc>
                <a:tc>
                  <a:txBody>
                    <a:bodyPr lIns="151200" rIns="151200" tIns="75600" bIns="756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30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Yes </a:t>
                      </a:r>
                      <a:endParaRPr b="0" lang="en-US" sz="3000" spc="-1" strike="noStrike">
                        <a:latin typeface="Arial"/>
                      </a:endParaRPr>
                    </a:p>
                  </a:txBody>
                  <a:tcPr marL="151200" marR="151200">
                    <a:lnT w="12240">
                      <a:solidFill>
                        <a:srgbClr val="4472c4"/>
                      </a:solidFill>
                    </a:lnT>
                    <a:lnB w="12240">
                      <a:solidFill>
                        <a:srgbClr val="4472c4"/>
                      </a:solidFill>
                    </a:lnB>
                    <a:solidFill>
                      <a:srgbClr val="4472c4">
                        <a:alpha val="20000"/>
                      </a:srgbClr>
                    </a:solidFill>
                  </a:tcPr>
                </a:tc>
                <a:tc>
                  <a:txBody>
                    <a:bodyPr lIns="151200" rIns="151200" tIns="75600" bIns="756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30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  <a:endParaRPr b="0" lang="en-US" sz="3000" spc="-1" strike="noStrike">
                        <a:latin typeface="Arial"/>
                      </a:endParaRPr>
                    </a:p>
                  </a:txBody>
                  <a:tcPr marL="151200" marR="151200">
                    <a:lnT w="12240">
                      <a:solidFill>
                        <a:srgbClr val="4472c4"/>
                      </a:solidFill>
                    </a:lnT>
                    <a:lnB w="12240">
                      <a:solidFill>
                        <a:srgbClr val="4472c4"/>
                      </a:solidFill>
                    </a:lnB>
                    <a:solidFill>
                      <a:srgbClr val="4472c4">
                        <a:alpha val="20000"/>
                      </a:srgbClr>
                    </a:solidFill>
                  </a:tcPr>
                </a:tc>
              </a:tr>
              <a:tr h="595080">
                <a:tc>
                  <a:txBody>
                    <a:bodyPr lIns="151200" rIns="151200" tIns="75600" bIns="756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30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Pellet</a:t>
                      </a:r>
                      <a:endParaRPr b="0" lang="en-US" sz="3000" spc="-1" strike="noStrike">
                        <a:latin typeface="Arial"/>
                      </a:endParaRPr>
                    </a:p>
                  </a:txBody>
                  <a:tcPr marL="151200" marR="151200">
                    <a:lnT w="12240">
                      <a:solidFill>
                        <a:srgbClr val="4472c4"/>
                      </a:solidFill>
                    </a:lnT>
                    <a:lnB w="12240">
                      <a:solidFill>
                        <a:srgbClr val="4472c4"/>
                      </a:solidFill>
                    </a:lnB>
                    <a:noFill/>
                  </a:tcPr>
                </a:tc>
                <a:tc>
                  <a:txBody>
                    <a:bodyPr lIns="151200" rIns="151200" tIns="75600" bIns="756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30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Yes </a:t>
                      </a:r>
                      <a:endParaRPr b="0" lang="en-US" sz="3000" spc="-1" strike="noStrike">
                        <a:latin typeface="Arial"/>
                      </a:endParaRPr>
                    </a:p>
                  </a:txBody>
                  <a:tcPr marL="151200" marR="151200">
                    <a:lnT w="12240">
                      <a:solidFill>
                        <a:srgbClr val="4472c4"/>
                      </a:solidFill>
                    </a:lnT>
                    <a:lnB w="12240">
                      <a:solidFill>
                        <a:srgbClr val="4472c4"/>
                      </a:solidFill>
                    </a:lnB>
                    <a:noFill/>
                  </a:tcPr>
                </a:tc>
                <a:tc>
                  <a:txBody>
                    <a:bodyPr lIns="151200" rIns="151200" tIns="75600" bIns="756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30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  <a:endParaRPr b="0" lang="en-US" sz="3000" spc="-1" strike="noStrike">
                        <a:latin typeface="Arial"/>
                      </a:endParaRPr>
                    </a:p>
                  </a:txBody>
                  <a:tcPr marL="151200" marR="151200">
                    <a:lnT w="12240">
                      <a:solidFill>
                        <a:srgbClr val="4472c4"/>
                      </a:solidFill>
                    </a:lnT>
                    <a:lnB w="12240">
                      <a:solidFill>
                        <a:srgbClr val="4472c4"/>
                      </a:solidFill>
                    </a:lnB>
                    <a:noFill/>
                  </a:tcPr>
                </a:tc>
              </a:tr>
              <a:tr h="595080">
                <a:tc>
                  <a:txBody>
                    <a:bodyPr lIns="151200" rIns="151200" tIns="75600" bIns="756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30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HermiT</a:t>
                      </a:r>
                      <a:endParaRPr b="0" lang="en-US" sz="3000" spc="-1" strike="noStrike">
                        <a:latin typeface="Arial"/>
                      </a:endParaRPr>
                    </a:p>
                  </a:txBody>
                  <a:tcPr marL="151200" marR="151200">
                    <a:lnT w="12240">
                      <a:solidFill>
                        <a:srgbClr val="4472c4"/>
                      </a:solidFill>
                    </a:lnT>
                    <a:lnB w="12240">
                      <a:solidFill>
                        <a:srgbClr val="4472c4"/>
                      </a:solidFill>
                    </a:lnB>
                    <a:solidFill>
                      <a:srgbClr val="4472c4">
                        <a:alpha val="20000"/>
                      </a:srgbClr>
                    </a:solidFill>
                  </a:tcPr>
                </a:tc>
                <a:tc>
                  <a:txBody>
                    <a:bodyPr lIns="151200" rIns="151200" tIns="75600" bIns="756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30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Yes </a:t>
                      </a:r>
                      <a:endParaRPr b="0" lang="en-US" sz="3000" spc="-1" strike="noStrike">
                        <a:latin typeface="Arial"/>
                      </a:endParaRPr>
                    </a:p>
                  </a:txBody>
                  <a:tcPr marL="151200" marR="151200">
                    <a:lnT w="12240">
                      <a:solidFill>
                        <a:srgbClr val="4472c4"/>
                      </a:solidFill>
                    </a:lnT>
                    <a:lnB w="12240">
                      <a:solidFill>
                        <a:srgbClr val="4472c4"/>
                      </a:solidFill>
                    </a:lnB>
                    <a:solidFill>
                      <a:srgbClr val="4472c4">
                        <a:alpha val="20000"/>
                      </a:srgbClr>
                    </a:solidFill>
                  </a:tcPr>
                </a:tc>
                <a:tc>
                  <a:txBody>
                    <a:bodyPr lIns="151200" rIns="151200" tIns="75600" bIns="756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30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  <a:endParaRPr b="0" lang="en-US" sz="3000" spc="-1" strike="noStrike">
                        <a:latin typeface="Arial"/>
                      </a:endParaRPr>
                    </a:p>
                  </a:txBody>
                  <a:tcPr marL="151200" marR="151200">
                    <a:lnT w="12240">
                      <a:solidFill>
                        <a:srgbClr val="4472c4"/>
                      </a:solidFill>
                    </a:lnT>
                    <a:lnB w="12240">
                      <a:solidFill>
                        <a:srgbClr val="4472c4"/>
                      </a:solidFill>
                    </a:lnB>
                    <a:solidFill>
                      <a:srgbClr val="4472c4">
                        <a:alpha val="20000"/>
                      </a:srgbClr>
                    </a:solidFill>
                  </a:tcPr>
                </a:tc>
              </a:tr>
            </a:tbl>
          </a:graphicData>
        </a:graphic>
      </p:graphicFrame>
    </p:spTree>
  </p:cSld>
  <p:timing>
    <p:tnLst>
      <p:par>
        <p:cTn id="73" dur="indefinite" restart="never" nodeType="tmRoot">
          <p:childTnLst>
            <p:seq>
              <p:cTn id="7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484200" y="470880"/>
            <a:ext cx="4380480" cy="5891760"/>
          </a:xfrm>
          <a:custGeom>
            <a:avLst/>
            <a:gdLst/>
            <a:ahLst/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1" name="TextShape 2"/>
          <p:cNvSpPr txBox="1"/>
          <p:nvPr/>
        </p:nvSpPr>
        <p:spPr>
          <a:xfrm>
            <a:off x="862920" y="1011960"/>
            <a:ext cx="3415680" cy="479520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</a:pPr>
            <a:r>
              <a:rPr b="0" lang="en-NL" sz="4400" spc="-1" strike="noStrike">
                <a:solidFill>
                  <a:srgbClr val="ffffff"/>
                </a:solidFill>
                <a:latin typeface="Calibri Light"/>
              </a:rPr>
              <a:t>Application</a:t>
            </a:r>
            <a:endParaRPr b="0" lang="en-NL" sz="4400" spc="-1" strike="noStrike">
              <a:solidFill>
                <a:srgbClr val="000000"/>
              </a:solidFill>
              <a:latin typeface="Calibri"/>
            </a:endParaRPr>
          </a:p>
        </p:txBody>
      </p:sp>
      <p:grpSp>
        <p:nvGrpSpPr>
          <p:cNvPr id="202" name="Group 3"/>
          <p:cNvGrpSpPr/>
          <p:nvPr/>
        </p:nvGrpSpPr>
        <p:grpSpPr>
          <a:xfrm>
            <a:off x="5194440" y="471600"/>
            <a:ext cx="6513120" cy="5883840"/>
            <a:chOff x="5194440" y="471600"/>
            <a:chExt cx="6513120" cy="5883840"/>
          </a:xfrm>
        </p:grpSpPr>
        <p:sp>
          <p:nvSpPr>
            <p:cNvPr id="203" name="CustomShape 4"/>
            <p:cNvSpPr/>
            <p:nvPr/>
          </p:nvSpPr>
          <p:spPr>
            <a:xfrm>
              <a:off x="5194440" y="471600"/>
              <a:ext cx="6513120" cy="1680840"/>
            </a:xfrm>
            <a:prstGeom prst="roundRect">
              <a:avLst>
                <a:gd name="adj" fmla="val 10000"/>
              </a:avLst>
            </a:prstGeom>
            <a:solidFill>
              <a:schemeClr val="bg1">
                <a:lumMod val="95000"/>
                <a:hueOff val="0"/>
                <a:satOff val="0"/>
                <a:lumOff val="0"/>
                <a:alphaOff val="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4" name="CustomShape 5"/>
            <p:cNvSpPr/>
            <p:nvPr/>
          </p:nvSpPr>
          <p:spPr>
            <a:xfrm>
              <a:off x="5702760" y="849960"/>
              <a:ext cx="924120" cy="924120"/>
            </a:xfrm>
            <a:prstGeom prst="rect">
              <a:avLst/>
            </a:prstGeom>
            <a:blipFill rotWithShape="0">
              <a:blip r:embed="rId1"/>
              <a:stretch>
                <a:fillRect/>
              </a:stretch>
            </a:blipFill>
            <a:ln>
              <a:noFill/>
            </a:ln>
          </p:spPr>
          <p:style>
            <a:lnRef idx="2"/>
            <a:fillRef idx="0"/>
            <a:effectRef idx="0"/>
            <a:fontRef idx="minor"/>
          </p:style>
        </p:sp>
        <p:sp>
          <p:nvSpPr>
            <p:cNvPr id="205" name="CustomShape 6"/>
            <p:cNvSpPr/>
            <p:nvPr/>
          </p:nvSpPr>
          <p:spPr>
            <a:xfrm>
              <a:off x="7135920" y="471600"/>
              <a:ext cx="4571640" cy="16808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177840" rIns="177840" tIns="177840" bIns="177840" anchor="ctr"/>
            <a:p>
              <a:pPr>
                <a:lnSpc>
                  <a:spcPct val="90000"/>
                </a:lnSpc>
                <a:spcAft>
                  <a:spcPts val="876"/>
                </a:spcAft>
              </a:pPr>
              <a:r>
                <a:rPr b="0" lang="en-US" sz="2500" spc="-1" strike="noStrike">
                  <a:solidFill>
                    <a:srgbClr val="000000"/>
                  </a:solidFill>
                  <a:latin typeface="Calibri"/>
                </a:rPr>
                <a:t>SPARQL validation</a:t>
              </a:r>
              <a:endParaRPr b="0" lang="en-US" sz="2500" spc="-1" strike="noStrike">
                <a:latin typeface="Arial"/>
              </a:endParaRPr>
            </a:p>
          </p:txBody>
        </p:sp>
        <p:sp>
          <p:nvSpPr>
            <p:cNvPr id="206" name="CustomShape 7"/>
            <p:cNvSpPr/>
            <p:nvPr/>
          </p:nvSpPr>
          <p:spPr>
            <a:xfrm>
              <a:off x="5194440" y="2572920"/>
              <a:ext cx="6513120" cy="1680840"/>
            </a:xfrm>
            <a:prstGeom prst="roundRect">
              <a:avLst>
                <a:gd name="adj" fmla="val 10000"/>
              </a:avLst>
            </a:prstGeom>
            <a:solidFill>
              <a:schemeClr val="bg1">
                <a:lumMod val="95000"/>
                <a:hueOff val="0"/>
                <a:satOff val="0"/>
                <a:lumOff val="0"/>
                <a:alphaOff val="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7" name="CustomShape 8"/>
            <p:cNvSpPr/>
            <p:nvPr/>
          </p:nvSpPr>
          <p:spPr>
            <a:xfrm>
              <a:off x="5702760" y="2951280"/>
              <a:ext cx="924120" cy="924120"/>
            </a:xfrm>
            <a:prstGeom prst="rect">
              <a:avLst/>
            </a:prstGeom>
            <a:blipFill rotWithShape="0"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2"/>
            <a:fillRef idx="0"/>
            <a:effectRef idx="0"/>
            <a:fontRef idx="minor"/>
          </p:style>
        </p:sp>
        <p:sp>
          <p:nvSpPr>
            <p:cNvPr id="208" name="CustomShape 9"/>
            <p:cNvSpPr/>
            <p:nvPr/>
          </p:nvSpPr>
          <p:spPr>
            <a:xfrm>
              <a:off x="7135920" y="2572920"/>
              <a:ext cx="4571640" cy="16808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177840" rIns="177840" tIns="177840" bIns="177840" anchor="ctr"/>
            <a:p>
              <a:pPr>
                <a:lnSpc>
                  <a:spcPct val="90000"/>
                </a:lnSpc>
                <a:spcAft>
                  <a:spcPts val="876"/>
                </a:spcAft>
              </a:pPr>
              <a:r>
                <a:rPr b="0" lang="en-US" sz="2500" spc="-1" strike="noStrike">
                  <a:solidFill>
                    <a:srgbClr val="000000"/>
                  </a:solidFill>
                  <a:latin typeface="Calibri"/>
                </a:rPr>
                <a:t>Inconsistency Analytics</a:t>
              </a:r>
              <a:endParaRPr b="0" lang="en-US" sz="2500" spc="-1" strike="noStrike">
                <a:latin typeface="Arial"/>
              </a:endParaRPr>
            </a:p>
          </p:txBody>
        </p:sp>
        <p:sp>
          <p:nvSpPr>
            <p:cNvPr id="209" name="CustomShape 10"/>
            <p:cNvSpPr/>
            <p:nvPr/>
          </p:nvSpPr>
          <p:spPr>
            <a:xfrm>
              <a:off x="5194440" y="4674600"/>
              <a:ext cx="6513120" cy="1680840"/>
            </a:xfrm>
            <a:prstGeom prst="roundRect">
              <a:avLst>
                <a:gd name="adj" fmla="val 10000"/>
              </a:avLst>
            </a:prstGeom>
            <a:solidFill>
              <a:schemeClr val="bg1">
                <a:lumMod val="95000"/>
                <a:hueOff val="0"/>
                <a:satOff val="0"/>
                <a:lumOff val="0"/>
                <a:alphaOff val="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0" name="CustomShape 11"/>
            <p:cNvSpPr/>
            <p:nvPr/>
          </p:nvSpPr>
          <p:spPr>
            <a:xfrm>
              <a:off x="5702760" y="5052600"/>
              <a:ext cx="924120" cy="924120"/>
            </a:xfrm>
            <a:prstGeom prst="rect">
              <a:avLst/>
            </a:prstGeom>
            <a:blipFill rotWithShape="0"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2"/>
            <a:fillRef idx="0"/>
            <a:effectRef idx="0"/>
            <a:fontRef idx="minor"/>
          </p:style>
        </p:sp>
        <p:sp>
          <p:nvSpPr>
            <p:cNvPr id="211" name="CustomShape 12"/>
            <p:cNvSpPr/>
            <p:nvPr/>
          </p:nvSpPr>
          <p:spPr>
            <a:xfrm>
              <a:off x="7135920" y="4674600"/>
              <a:ext cx="4571640" cy="16808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177840" rIns="177840" tIns="177840" bIns="177840" anchor="ctr"/>
            <a:p>
              <a:pPr>
                <a:lnSpc>
                  <a:spcPct val="90000"/>
                </a:lnSpc>
                <a:spcAft>
                  <a:spcPts val="876"/>
                </a:spcAft>
              </a:pPr>
              <a:r>
                <a:rPr b="0" lang="en-US" sz="2500" spc="-1" strike="noStrike">
                  <a:solidFill>
                    <a:srgbClr val="000000"/>
                  </a:solidFill>
                  <a:latin typeface="Calibri"/>
                </a:rPr>
                <a:t>Inconsistent knowledge graph sampling</a:t>
              </a:r>
              <a:endParaRPr b="0" lang="en-US" sz="2500" spc="-1" strike="noStrike">
                <a:latin typeface="Arial"/>
              </a:endParaRPr>
            </a:p>
          </p:txBody>
        </p:sp>
      </p:grpSp>
      <p:grpSp>
        <p:nvGrpSpPr>
          <p:cNvPr id="212" name="Group 13"/>
          <p:cNvGrpSpPr/>
          <p:nvPr/>
        </p:nvGrpSpPr>
        <p:grpSpPr>
          <a:xfrm>
            <a:off x="0" y="0"/>
            <a:ext cx="36000" cy="36000"/>
            <a:chOff x="0" y="0"/>
            <a:chExt cx="36000" cy="36000"/>
          </a:xfrm>
        </p:grpSpPr>
      </p:grpSp>
    </p:spTree>
  </p:cSld>
  <p:timing>
    <p:tnLst>
      <p:par>
        <p:cTn id="75" dur="indefinite" restart="never" nodeType="tmRoot">
          <p:childTnLst>
            <p:seq>
              <p:cTn id="7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CustomShape 1"/>
          <p:cNvSpPr/>
          <p:nvPr/>
        </p:nvSpPr>
        <p:spPr>
          <a:xfrm>
            <a:off x="396720" y="280440"/>
            <a:ext cx="11438280" cy="1843920"/>
          </a:xfrm>
          <a:prstGeom prst="rect">
            <a:avLst/>
          </a:prstGeom>
          <a:solidFill>
            <a:srgbClr val="404040"/>
          </a:solidFill>
          <a:ln w="12708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4" name="TextShape 2"/>
          <p:cNvSpPr txBox="1"/>
          <p:nvPr/>
        </p:nvSpPr>
        <p:spPr>
          <a:xfrm>
            <a:off x="546480" y="433440"/>
            <a:ext cx="11139480" cy="93024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p>
            <a:pPr algn="ctr">
              <a:lnSpc>
                <a:spcPct val="90000"/>
              </a:lnSpc>
            </a:pPr>
            <a:r>
              <a:rPr b="0" lang="en-NL" sz="5400" spc="-1" strike="noStrike">
                <a:solidFill>
                  <a:srgbClr val="ffffff"/>
                </a:solidFill>
                <a:latin typeface="Calibri Light"/>
              </a:rPr>
              <a:t>Application (SPARQL validation)</a:t>
            </a:r>
            <a:endParaRPr b="0" lang="en-NL" sz="5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5" name="Line 3"/>
          <p:cNvSpPr/>
          <p:nvPr/>
        </p:nvSpPr>
        <p:spPr>
          <a:xfrm>
            <a:off x="2229840" y="1522080"/>
            <a:ext cx="7772400" cy="360"/>
          </a:xfrm>
          <a:prstGeom prst="line">
            <a:avLst/>
          </a:prstGeom>
          <a:ln w="22320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16" name="Content Placeholder 11" descr=""/>
          <p:cNvPicPr/>
          <p:nvPr/>
        </p:nvPicPr>
        <p:blipFill>
          <a:blip r:embed="rId1"/>
          <a:stretch/>
        </p:blipFill>
        <p:spPr>
          <a:xfrm>
            <a:off x="331560" y="2795760"/>
            <a:ext cx="5455440" cy="3259440"/>
          </a:xfrm>
          <a:prstGeom prst="rect">
            <a:avLst/>
          </a:prstGeom>
          <a:ln>
            <a:noFill/>
          </a:ln>
        </p:spPr>
      </p:pic>
      <p:sp>
        <p:nvSpPr>
          <p:cNvPr id="217" name="Line 4"/>
          <p:cNvSpPr/>
          <p:nvPr/>
        </p:nvSpPr>
        <p:spPr>
          <a:xfrm>
            <a:off x="6116040" y="2596680"/>
            <a:ext cx="360" cy="3657600"/>
          </a:xfrm>
          <a:prstGeom prst="line">
            <a:avLst/>
          </a:prstGeom>
          <a:ln w="10152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18" name="Picture 13" descr=""/>
          <p:cNvPicPr/>
          <p:nvPr/>
        </p:nvPicPr>
        <p:blipFill>
          <a:blip r:embed="rId2"/>
          <a:stretch/>
        </p:blipFill>
        <p:spPr>
          <a:xfrm>
            <a:off x="6445080" y="2809440"/>
            <a:ext cx="5455440" cy="32324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7" dur="indefinite" restart="never" nodeType="tmRoot">
          <p:childTnLst>
            <p:seq>
              <p:cTn id="7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</a:pPr>
            <a:r>
              <a:rPr b="0" lang="en-NL" sz="4400" spc="-1" strike="noStrike">
                <a:solidFill>
                  <a:srgbClr val="000000"/>
                </a:solidFill>
                <a:latin typeface="Calibri Light"/>
              </a:rPr>
              <a:t>Overvie</a:t>
            </a:r>
            <a:r>
              <a:rPr b="0" lang="en-NL" sz="4400" spc="-1" strike="noStrike">
                <a:solidFill>
                  <a:srgbClr val="000000"/>
                </a:solidFill>
                <a:latin typeface="Calibri Light"/>
              </a:rPr>
              <a:t>w</a:t>
            </a:r>
            <a:endParaRPr b="0" lang="en-NL" sz="4400" spc="-1" strike="noStrike">
              <a:solidFill>
                <a:srgbClr val="000000"/>
              </a:solidFill>
              <a:latin typeface="Calibri"/>
            </a:endParaRPr>
          </a:p>
        </p:txBody>
      </p:sp>
      <p:grpSp>
        <p:nvGrpSpPr>
          <p:cNvPr id="87" name="Group 2"/>
          <p:cNvGrpSpPr/>
          <p:nvPr/>
        </p:nvGrpSpPr>
        <p:grpSpPr>
          <a:xfrm>
            <a:off x="1188720" y="1828800"/>
            <a:ext cx="10195920" cy="4666320"/>
            <a:chOff x="1188720" y="1828800"/>
            <a:chExt cx="10195920" cy="4666320"/>
          </a:xfrm>
        </p:grpSpPr>
        <p:sp>
          <p:nvSpPr>
            <p:cNvPr id="88" name="CustomShape 3"/>
            <p:cNvSpPr/>
            <p:nvPr/>
          </p:nvSpPr>
          <p:spPr>
            <a:xfrm>
              <a:off x="1537560" y="1828800"/>
              <a:ext cx="1090800" cy="1073880"/>
            </a:xfrm>
            <a:prstGeom prst="round2DiagRect">
              <a:avLst>
                <a:gd name="adj1" fmla="val 29727"/>
                <a:gd name="adj2" fmla="val 0"/>
              </a:avLst>
            </a:prstGeom>
            <a:solidFill>
              <a:schemeClr val="dk2">
                <a:hueOff val="0"/>
                <a:satOff val="0"/>
                <a:lumOff val="0"/>
                <a:alphaOff val="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9" name="CustomShape 4"/>
            <p:cNvSpPr/>
            <p:nvPr/>
          </p:nvSpPr>
          <p:spPr>
            <a:xfrm>
              <a:off x="1770120" y="2057760"/>
              <a:ext cx="625680" cy="615960"/>
            </a:xfrm>
            <a:prstGeom prst="rect">
              <a:avLst/>
            </a:prstGeom>
            <a:blipFill rotWithShape="0">
              <a:blip r:embed="rId1"/>
              <a:stretch>
                <a:fillRect/>
              </a:stretch>
            </a:blipFill>
            <a:ln>
              <a:noFill/>
            </a:ln>
          </p:spPr>
          <p:style>
            <a:lnRef idx="2"/>
            <a:fillRef idx="0"/>
            <a:effectRef idx="0"/>
            <a:fontRef idx="minor"/>
          </p:style>
        </p:sp>
        <p:sp>
          <p:nvSpPr>
            <p:cNvPr id="90" name="CustomShape 5"/>
            <p:cNvSpPr/>
            <p:nvPr/>
          </p:nvSpPr>
          <p:spPr>
            <a:xfrm>
              <a:off x="1188720" y="3237480"/>
              <a:ext cx="1788480" cy="7041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/>
            <a:p>
              <a:pPr algn="ctr">
                <a:lnSpc>
                  <a:spcPct val="90000"/>
                </a:lnSpc>
                <a:spcAft>
                  <a:spcPts val="700"/>
                </a:spcAft>
              </a:pPr>
              <a:r>
                <a:rPr b="0" lang="en-US" sz="2000" spc="-1" strike="noStrike" cap="all">
                  <a:solidFill>
                    <a:srgbClr val="000000"/>
                  </a:solidFill>
                  <a:latin typeface="Calibri"/>
                </a:rPr>
                <a:t>Intro</a:t>
              </a:r>
              <a:endParaRPr b="0" lang="en-US" sz="2000" spc="-1" strike="noStrike">
                <a:latin typeface="Arial"/>
              </a:endParaRPr>
            </a:p>
          </p:txBody>
        </p:sp>
        <p:sp>
          <p:nvSpPr>
            <p:cNvPr id="91" name="CustomShape 6"/>
            <p:cNvSpPr/>
            <p:nvPr/>
          </p:nvSpPr>
          <p:spPr>
            <a:xfrm>
              <a:off x="3639600" y="1828800"/>
              <a:ext cx="1090800" cy="1073880"/>
            </a:xfrm>
            <a:prstGeom prst="round2DiagRect">
              <a:avLst>
                <a:gd name="adj1" fmla="val 29727"/>
                <a:gd name="adj2" fmla="val 0"/>
              </a:avLst>
            </a:prstGeom>
            <a:solidFill>
              <a:schemeClr val="dk2">
                <a:hueOff val="0"/>
                <a:satOff val="0"/>
                <a:lumOff val="0"/>
                <a:alphaOff val="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2" name="CustomShape 7"/>
            <p:cNvSpPr/>
            <p:nvPr/>
          </p:nvSpPr>
          <p:spPr>
            <a:xfrm>
              <a:off x="3872160" y="2057760"/>
              <a:ext cx="625680" cy="615960"/>
            </a:xfrm>
            <a:prstGeom prst="rect">
              <a:avLst/>
            </a:prstGeom>
            <a:blipFill rotWithShape="0"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2"/>
            <a:fillRef idx="0"/>
            <a:effectRef idx="0"/>
            <a:fontRef idx="minor"/>
          </p:style>
        </p:sp>
        <p:sp>
          <p:nvSpPr>
            <p:cNvPr id="93" name="CustomShape 8"/>
            <p:cNvSpPr/>
            <p:nvPr/>
          </p:nvSpPr>
          <p:spPr>
            <a:xfrm>
              <a:off x="3290400" y="3237480"/>
              <a:ext cx="1788480" cy="7041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/>
            <a:p>
              <a:pPr algn="ctr">
                <a:lnSpc>
                  <a:spcPct val="90000"/>
                </a:lnSpc>
                <a:spcAft>
                  <a:spcPts val="700"/>
                </a:spcAft>
              </a:pPr>
              <a:r>
                <a:rPr b="0" lang="en-US" sz="1800" spc="-1" strike="noStrike" cap="all">
                  <a:solidFill>
                    <a:srgbClr val="000000"/>
                  </a:solidFill>
                  <a:latin typeface="Calibri"/>
                </a:rPr>
                <a:t>Background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94" name="CustomShape 9"/>
            <p:cNvSpPr/>
            <p:nvPr/>
          </p:nvSpPr>
          <p:spPr>
            <a:xfrm>
              <a:off x="5740920" y="1828800"/>
              <a:ext cx="1090800" cy="1073880"/>
            </a:xfrm>
            <a:prstGeom prst="round2DiagRect">
              <a:avLst>
                <a:gd name="adj1" fmla="val 29727"/>
                <a:gd name="adj2" fmla="val 0"/>
              </a:avLst>
            </a:prstGeom>
            <a:solidFill>
              <a:schemeClr val="dk2">
                <a:hueOff val="0"/>
                <a:satOff val="0"/>
                <a:lumOff val="0"/>
                <a:alphaOff val="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5" name="CustomShape 10"/>
            <p:cNvSpPr/>
            <p:nvPr/>
          </p:nvSpPr>
          <p:spPr>
            <a:xfrm>
              <a:off x="5973840" y="2057760"/>
              <a:ext cx="625320" cy="615960"/>
            </a:xfrm>
            <a:prstGeom prst="rect">
              <a:avLst/>
            </a:prstGeom>
            <a:blipFill rotWithShape="0"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2"/>
            <a:fillRef idx="0"/>
            <a:effectRef idx="0"/>
            <a:fontRef idx="minor"/>
          </p:style>
        </p:sp>
        <p:sp>
          <p:nvSpPr>
            <p:cNvPr id="96" name="CustomShape 11"/>
            <p:cNvSpPr/>
            <p:nvPr/>
          </p:nvSpPr>
          <p:spPr>
            <a:xfrm>
              <a:off x="5392440" y="3237480"/>
              <a:ext cx="1788480" cy="7041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/>
            <a:p>
              <a:pPr algn="ctr">
                <a:lnSpc>
                  <a:spcPct val="90000"/>
                </a:lnSpc>
                <a:spcAft>
                  <a:spcPts val="700"/>
                </a:spcAft>
              </a:pPr>
              <a:r>
                <a:rPr b="0" lang="en-US" sz="2000" spc="-1" strike="noStrike" cap="all">
                  <a:solidFill>
                    <a:srgbClr val="000000"/>
                  </a:solidFill>
                  <a:latin typeface="Calibri"/>
                </a:rPr>
                <a:t>Approach</a:t>
              </a:r>
              <a:endParaRPr b="0" lang="en-US" sz="2000" spc="-1" strike="noStrike">
                <a:latin typeface="Arial"/>
              </a:endParaRPr>
            </a:p>
          </p:txBody>
        </p:sp>
        <p:sp>
          <p:nvSpPr>
            <p:cNvPr id="97" name="CustomShape 12"/>
            <p:cNvSpPr/>
            <p:nvPr/>
          </p:nvSpPr>
          <p:spPr>
            <a:xfrm>
              <a:off x="7842960" y="1828800"/>
              <a:ext cx="1090800" cy="1073880"/>
            </a:xfrm>
            <a:prstGeom prst="round2DiagRect">
              <a:avLst>
                <a:gd name="adj1" fmla="val 29727"/>
                <a:gd name="adj2" fmla="val 0"/>
              </a:avLst>
            </a:prstGeom>
            <a:solidFill>
              <a:schemeClr val="dk2">
                <a:hueOff val="0"/>
                <a:satOff val="0"/>
                <a:lumOff val="0"/>
                <a:alphaOff val="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8" name="CustomShape 13"/>
            <p:cNvSpPr/>
            <p:nvPr/>
          </p:nvSpPr>
          <p:spPr>
            <a:xfrm>
              <a:off x="8075520" y="2057760"/>
              <a:ext cx="625680" cy="615960"/>
            </a:xfrm>
            <a:prstGeom prst="rect">
              <a:avLst/>
            </a:prstGeom>
            <a:blipFill rotWithShape="0">
              <a:blip r:embed="rId4"/>
              <a:stretch>
                <a:fillRect/>
              </a:stretch>
            </a:blipFill>
            <a:ln>
              <a:noFill/>
            </a:ln>
          </p:spPr>
          <p:style>
            <a:lnRef idx="2"/>
            <a:fillRef idx="0"/>
            <a:effectRef idx="0"/>
            <a:fontRef idx="minor"/>
          </p:style>
        </p:sp>
        <p:sp>
          <p:nvSpPr>
            <p:cNvPr id="99" name="CustomShape 14"/>
            <p:cNvSpPr/>
            <p:nvPr/>
          </p:nvSpPr>
          <p:spPr>
            <a:xfrm>
              <a:off x="7494480" y="3237480"/>
              <a:ext cx="1788480" cy="7041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/>
            <a:p>
              <a:pPr algn="ctr">
                <a:lnSpc>
                  <a:spcPct val="90000"/>
                </a:lnSpc>
                <a:spcAft>
                  <a:spcPts val="700"/>
                </a:spcAft>
              </a:pPr>
              <a:r>
                <a:rPr b="0" lang="en-US" sz="2000" spc="-1" strike="noStrike" cap="all">
                  <a:solidFill>
                    <a:srgbClr val="000000"/>
                  </a:solidFill>
                  <a:latin typeface="Calibri"/>
                </a:rPr>
                <a:t>Method</a:t>
              </a:r>
              <a:endParaRPr b="0" lang="en-US" sz="2000" spc="-1" strike="noStrike">
                <a:latin typeface="Arial"/>
              </a:endParaRPr>
            </a:p>
          </p:txBody>
        </p:sp>
        <p:sp>
          <p:nvSpPr>
            <p:cNvPr id="100" name="CustomShape 15"/>
            <p:cNvSpPr/>
            <p:nvPr/>
          </p:nvSpPr>
          <p:spPr>
            <a:xfrm>
              <a:off x="9945000" y="1828800"/>
              <a:ext cx="1090800" cy="1073880"/>
            </a:xfrm>
            <a:prstGeom prst="round2DiagRect">
              <a:avLst>
                <a:gd name="adj1" fmla="val 29727"/>
                <a:gd name="adj2" fmla="val 0"/>
              </a:avLst>
            </a:prstGeom>
            <a:solidFill>
              <a:schemeClr val="dk2">
                <a:hueOff val="0"/>
                <a:satOff val="0"/>
                <a:lumOff val="0"/>
                <a:alphaOff val="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1" name="CustomShape 16"/>
            <p:cNvSpPr/>
            <p:nvPr/>
          </p:nvSpPr>
          <p:spPr>
            <a:xfrm>
              <a:off x="10177560" y="2057760"/>
              <a:ext cx="625680" cy="615960"/>
            </a:xfrm>
            <a:prstGeom prst="rect">
              <a:avLst/>
            </a:prstGeom>
            <a:blipFill rotWithShape="0">
              <a:blip r:embed="rId5"/>
              <a:stretch>
                <a:fillRect/>
              </a:stretch>
            </a:blipFill>
            <a:ln>
              <a:noFill/>
            </a:ln>
          </p:spPr>
          <p:style>
            <a:lnRef idx="2"/>
            <a:fillRef idx="0"/>
            <a:effectRef idx="0"/>
            <a:fontRef idx="minor"/>
          </p:style>
        </p:sp>
        <p:sp>
          <p:nvSpPr>
            <p:cNvPr id="102" name="CustomShape 17"/>
            <p:cNvSpPr/>
            <p:nvPr/>
          </p:nvSpPr>
          <p:spPr>
            <a:xfrm>
              <a:off x="9596160" y="3237480"/>
              <a:ext cx="1788480" cy="7041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/>
            <a:p>
              <a:pPr algn="ctr">
                <a:lnSpc>
                  <a:spcPct val="90000"/>
                </a:lnSpc>
                <a:spcAft>
                  <a:spcPts val="700"/>
                </a:spcAft>
              </a:pPr>
              <a:r>
                <a:rPr b="0" lang="en-US" sz="2000" spc="-1" strike="noStrike" cap="all">
                  <a:solidFill>
                    <a:srgbClr val="000000"/>
                  </a:solidFill>
                  <a:latin typeface="Calibri"/>
                </a:rPr>
                <a:t>Internal Validation</a:t>
              </a:r>
              <a:endParaRPr b="0" lang="en-US" sz="2000" spc="-1" strike="noStrike">
                <a:latin typeface="Arial"/>
              </a:endParaRPr>
            </a:p>
          </p:txBody>
        </p:sp>
        <p:sp>
          <p:nvSpPr>
            <p:cNvPr id="103" name="CustomShape 18"/>
            <p:cNvSpPr/>
            <p:nvPr/>
          </p:nvSpPr>
          <p:spPr>
            <a:xfrm>
              <a:off x="3639600" y="4382280"/>
              <a:ext cx="1090800" cy="1074240"/>
            </a:xfrm>
            <a:prstGeom prst="round2DiagRect">
              <a:avLst>
                <a:gd name="adj1" fmla="val 29727"/>
                <a:gd name="adj2" fmla="val 0"/>
              </a:avLst>
            </a:prstGeom>
            <a:solidFill>
              <a:schemeClr val="dk2">
                <a:hueOff val="0"/>
                <a:satOff val="0"/>
                <a:lumOff val="0"/>
                <a:alphaOff val="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4" name="CustomShape 19"/>
            <p:cNvSpPr/>
            <p:nvPr/>
          </p:nvSpPr>
          <p:spPr>
            <a:xfrm>
              <a:off x="3872160" y="4611600"/>
              <a:ext cx="625680" cy="615600"/>
            </a:xfrm>
            <a:prstGeom prst="rect">
              <a:avLst/>
            </a:prstGeom>
            <a:blipFill rotWithShape="0">
              <a:blip r:embed="rId6"/>
              <a:stretch>
                <a:fillRect/>
              </a:stretch>
            </a:blipFill>
            <a:ln>
              <a:noFill/>
            </a:ln>
          </p:spPr>
          <p:style>
            <a:lnRef idx="2"/>
            <a:fillRef idx="0"/>
            <a:effectRef idx="0"/>
            <a:fontRef idx="minor"/>
          </p:style>
        </p:sp>
        <p:sp>
          <p:nvSpPr>
            <p:cNvPr id="105" name="CustomShape 20"/>
            <p:cNvSpPr/>
            <p:nvPr/>
          </p:nvSpPr>
          <p:spPr>
            <a:xfrm>
              <a:off x="3290400" y="5791320"/>
              <a:ext cx="1788480" cy="7038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/>
            <a:p>
              <a:pPr algn="ctr">
                <a:lnSpc>
                  <a:spcPct val="90000"/>
                </a:lnSpc>
                <a:spcAft>
                  <a:spcPts val="700"/>
                </a:spcAft>
              </a:pPr>
              <a:r>
                <a:rPr b="0" lang="en-US" sz="2000" spc="-1" strike="noStrike" cap="all">
                  <a:solidFill>
                    <a:srgbClr val="000000"/>
                  </a:solidFill>
                  <a:latin typeface="Calibri"/>
                </a:rPr>
                <a:t>Application</a:t>
              </a:r>
              <a:endParaRPr b="0" lang="en-US" sz="2000" spc="-1" strike="noStrike">
                <a:latin typeface="Arial"/>
              </a:endParaRPr>
            </a:p>
          </p:txBody>
        </p:sp>
        <p:sp>
          <p:nvSpPr>
            <p:cNvPr id="106" name="CustomShape 21"/>
            <p:cNvSpPr/>
            <p:nvPr/>
          </p:nvSpPr>
          <p:spPr>
            <a:xfrm>
              <a:off x="5740920" y="4382280"/>
              <a:ext cx="1090800" cy="1074240"/>
            </a:xfrm>
            <a:prstGeom prst="round2DiagRect">
              <a:avLst>
                <a:gd name="adj1" fmla="val 29727"/>
                <a:gd name="adj2" fmla="val 0"/>
              </a:avLst>
            </a:prstGeom>
            <a:solidFill>
              <a:schemeClr val="dk2">
                <a:hueOff val="0"/>
                <a:satOff val="0"/>
                <a:lumOff val="0"/>
                <a:alphaOff val="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7" name="CustomShape 22"/>
            <p:cNvSpPr/>
            <p:nvPr/>
          </p:nvSpPr>
          <p:spPr>
            <a:xfrm>
              <a:off x="5973840" y="4611600"/>
              <a:ext cx="625320" cy="615600"/>
            </a:xfrm>
            <a:prstGeom prst="rect">
              <a:avLst/>
            </a:prstGeom>
            <a:blipFill rotWithShape="0">
              <a:blip r:embed="rId7"/>
              <a:stretch>
                <a:fillRect/>
              </a:stretch>
            </a:blipFill>
            <a:ln>
              <a:noFill/>
            </a:ln>
          </p:spPr>
          <p:style>
            <a:lnRef idx="2"/>
            <a:fillRef idx="0"/>
            <a:effectRef idx="0"/>
            <a:fontRef idx="minor"/>
          </p:style>
        </p:sp>
        <p:sp>
          <p:nvSpPr>
            <p:cNvPr id="108" name="CustomShape 23"/>
            <p:cNvSpPr/>
            <p:nvPr/>
          </p:nvSpPr>
          <p:spPr>
            <a:xfrm>
              <a:off x="5392440" y="5791320"/>
              <a:ext cx="1788480" cy="7038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/>
            <a:p>
              <a:pPr algn="ctr">
                <a:lnSpc>
                  <a:spcPct val="90000"/>
                </a:lnSpc>
                <a:spcAft>
                  <a:spcPts val="700"/>
                </a:spcAft>
              </a:pPr>
              <a:r>
                <a:rPr b="0" lang="en-US" sz="2000" spc="-1" strike="noStrike" cap="all">
                  <a:solidFill>
                    <a:srgbClr val="000000"/>
                  </a:solidFill>
                  <a:latin typeface="Calibri"/>
                </a:rPr>
                <a:t>External Validation</a:t>
              </a:r>
              <a:endParaRPr b="0" lang="en-US" sz="2000" spc="-1" strike="noStrike">
                <a:latin typeface="Arial"/>
              </a:endParaRPr>
            </a:p>
          </p:txBody>
        </p:sp>
        <p:sp>
          <p:nvSpPr>
            <p:cNvPr id="109" name="CustomShape 24"/>
            <p:cNvSpPr/>
            <p:nvPr/>
          </p:nvSpPr>
          <p:spPr>
            <a:xfrm>
              <a:off x="7842960" y="4382280"/>
              <a:ext cx="1090800" cy="1074240"/>
            </a:xfrm>
            <a:prstGeom prst="round2DiagRect">
              <a:avLst>
                <a:gd name="adj1" fmla="val 29727"/>
                <a:gd name="adj2" fmla="val 0"/>
              </a:avLst>
            </a:prstGeom>
            <a:solidFill>
              <a:schemeClr val="dk2">
                <a:hueOff val="0"/>
                <a:satOff val="0"/>
                <a:lumOff val="0"/>
                <a:alphaOff val="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0" name="CustomShape 25"/>
            <p:cNvSpPr/>
            <p:nvPr/>
          </p:nvSpPr>
          <p:spPr>
            <a:xfrm>
              <a:off x="8075520" y="4611600"/>
              <a:ext cx="625680" cy="615600"/>
            </a:xfrm>
            <a:prstGeom prst="rect">
              <a:avLst/>
            </a:prstGeom>
            <a:blipFill rotWithShape="0">
              <a:blip r:embed="rId8"/>
              <a:stretch>
                <a:fillRect/>
              </a:stretch>
            </a:blipFill>
            <a:ln>
              <a:noFill/>
            </a:ln>
          </p:spPr>
          <p:style>
            <a:lnRef idx="2"/>
            <a:fillRef idx="0"/>
            <a:effectRef idx="0"/>
            <a:fontRef idx="minor"/>
          </p:style>
        </p:sp>
        <p:sp>
          <p:nvSpPr>
            <p:cNvPr id="111" name="CustomShape 26"/>
            <p:cNvSpPr/>
            <p:nvPr/>
          </p:nvSpPr>
          <p:spPr>
            <a:xfrm>
              <a:off x="7494480" y="5791320"/>
              <a:ext cx="1788480" cy="7038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/>
            <a:p>
              <a:pPr algn="ctr">
                <a:lnSpc>
                  <a:spcPct val="90000"/>
                </a:lnSpc>
                <a:spcAft>
                  <a:spcPts val="700"/>
                </a:spcAft>
              </a:pPr>
              <a:r>
                <a:rPr b="0" lang="en-US" sz="2000" spc="-1" strike="noStrike" cap="all">
                  <a:solidFill>
                    <a:srgbClr val="000000"/>
                  </a:solidFill>
                  <a:latin typeface="Calibri"/>
                </a:rPr>
                <a:t>Conclusion</a:t>
              </a:r>
              <a:endParaRPr b="0" lang="en-US" sz="2000" spc="-1" strike="noStrike">
                <a:latin typeface="Arial"/>
              </a:endParaRPr>
            </a:p>
          </p:txBody>
        </p:sp>
      </p:grpSp>
      <p:grpSp>
        <p:nvGrpSpPr>
          <p:cNvPr id="112" name="Group 27"/>
          <p:cNvGrpSpPr/>
          <p:nvPr/>
        </p:nvGrpSpPr>
        <p:grpSpPr>
          <a:xfrm>
            <a:off x="0" y="0"/>
            <a:ext cx="36000" cy="36000"/>
            <a:chOff x="0" y="0"/>
            <a:chExt cx="36000" cy="36000"/>
          </a:xfrm>
        </p:grpSpPr>
      </p:grpSp>
    </p:spTree>
  </p:cSld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CustomShape 1"/>
          <p:cNvSpPr/>
          <p:nvPr/>
        </p:nvSpPr>
        <p:spPr>
          <a:xfrm>
            <a:off x="378000" y="343440"/>
            <a:ext cx="11438280" cy="1843920"/>
          </a:xfrm>
          <a:prstGeom prst="rect">
            <a:avLst/>
          </a:prstGeom>
          <a:solidFill>
            <a:srgbClr val="404040"/>
          </a:solidFill>
          <a:ln w="12708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0" name="TextShape 2"/>
          <p:cNvSpPr txBox="1"/>
          <p:nvPr/>
        </p:nvSpPr>
        <p:spPr>
          <a:xfrm>
            <a:off x="525960" y="466560"/>
            <a:ext cx="11139480" cy="93024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p>
            <a:pPr algn="ctr">
              <a:lnSpc>
                <a:spcPct val="90000"/>
              </a:lnSpc>
            </a:pPr>
            <a:r>
              <a:rPr b="0" lang="en-NL" sz="5400" spc="-1" strike="noStrike">
                <a:solidFill>
                  <a:srgbClr val="ffffff"/>
                </a:solidFill>
                <a:latin typeface="Calibri Light"/>
              </a:rPr>
              <a:t>Application (Analytics)</a:t>
            </a:r>
            <a:endParaRPr b="0" lang="en-NL" sz="5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1" name="Line 3"/>
          <p:cNvSpPr/>
          <p:nvPr/>
        </p:nvSpPr>
        <p:spPr>
          <a:xfrm>
            <a:off x="2209680" y="1448280"/>
            <a:ext cx="7772400" cy="360"/>
          </a:xfrm>
          <a:prstGeom prst="line">
            <a:avLst/>
          </a:prstGeom>
          <a:ln w="22320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22" name="Content Placeholder 4" descr=""/>
          <p:cNvPicPr/>
          <p:nvPr/>
        </p:nvPicPr>
        <p:blipFill>
          <a:blip r:embed="rId1"/>
          <a:stretch/>
        </p:blipFill>
        <p:spPr>
          <a:xfrm>
            <a:off x="1252080" y="2509920"/>
            <a:ext cx="9632520" cy="39974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9" dur="indefinite" restart="never" nodeType="tmRoot">
          <p:childTnLst>
            <p:seq>
              <p:cTn id="8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CustomShape 1"/>
          <p:cNvSpPr/>
          <p:nvPr/>
        </p:nvSpPr>
        <p:spPr>
          <a:xfrm>
            <a:off x="321480" y="320040"/>
            <a:ext cx="11548440" cy="6217560"/>
          </a:xfrm>
          <a:prstGeom prst="rect">
            <a:avLst/>
          </a:prstGeom>
          <a:solidFill>
            <a:schemeClr val="tx1">
              <a:alpha val="8000"/>
            </a:schemeClr>
          </a:solidFill>
          <a:ln w="12708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4" name="TextShape 2"/>
          <p:cNvSpPr txBox="1"/>
          <p:nvPr/>
        </p:nvSpPr>
        <p:spPr>
          <a:xfrm>
            <a:off x="838080" y="963720"/>
            <a:ext cx="3494160" cy="492984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r">
              <a:lnSpc>
                <a:spcPct val="90000"/>
              </a:lnSpc>
            </a:pPr>
            <a:r>
              <a:rPr b="0" lang="en-NL" sz="4400" spc="-1" strike="noStrike">
                <a:solidFill>
                  <a:srgbClr val="4472c4"/>
                </a:solidFill>
                <a:latin typeface="Calibri Light"/>
              </a:rPr>
              <a:t>Application (Analytics)</a:t>
            </a:r>
            <a:endParaRPr b="0" lang="en-NL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5" name="Line 3"/>
          <p:cNvSpPr/>
          <p:nvPr/>
        </p:nvSpPr>
        <p:spPr>
          <a:xfrm>
            <a:off x="4654080" y="2057400"/>
            <a:ext cx="360" cy="2743200"/>
          </a:xfrm>
          <a:prstGeom prst="line">
            <a:avLst/>
          </a:prstGeom>
          <a:ln w="1908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6" name="TextShape 4"/>
          <p:cNvSpPr txBox="1"/>
          <p:nvPr/>
        </p:nvSpPr>
        <p:spPr>
          <a:xfrm>
            <a:off x="4975920" y="963720"/>
            <a:ext cx="6377400" cy="492984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en-NL" sz="2800" spc="-1" strike="noStrike">
                <a:solidFill>
                  <a:srgbClr val="000000"/>
                </a:solidFill>
                <a:latin typeface="Calibri"/>
              </a:rPr>
              <a:t>General statistics</a:t>
            </a:r>
            <a:endParaRPr b="0" lang="en-NL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NL" sz="2000" spc="-1" strike="noStrike">
                <a:solidFill>
                  <a:srgbClr val="000000"/>
                </a:solidFill>
                <a:latin typeface="Calibri"/>
              </a:rPr>
              <a:t>The distribution of indegree over all the nodes.</a:t>
            </a:r>
            <a:endParaRPr b="0" lang="en-NL" sz="20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NL" sz="2000" spc="-1" strike="noStrike">
                <a:solidFill>
                  <a:srgbClr val="000000"/>
                </a:solidFill>
                <a:latin typeface="Calibri"/>
              </a:rPr>
              <a:t>The distribution of outdegree over all the nodes.</a:t>
            </a:r>
            <a:endParaRPr b="0" lang="en-NL" sz="20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NL" sz="2000" spc="-1" strike="noStrike">
                <a:solidFill>
                  <a:srgbClr val="000000"/>
                </a:solidFill>
                <a:latin typeface="Calibri"/>
              </a:rPr>
              <a:t>The distribution of the Clustering Coefficient</a:t>
            </a:r>
            <a:endParaRPr b="0" lang="en-NL" sz="20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NL" sz="20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en-NL" sz="2800" spc="-1" strike="noStrike">
                <a:solidFill>
                  <a:srgbClr val="000000"/>
                </a:solidFill>
                <a:latin typeface="Calibri"/>
              </a:rPr>
              <a:t>Inconsistency statistics</a:t>
            </a:r>
            <a:endParaRPr b="0" lang="en-NL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NL" sz="2000" spc="-1" strike="noStrike">
                <a:solidFill>
                  <a:srgbClr val="000000"/>
                </a:solidFill>
                <a:latin typeface="Calibri"/>
              </a:rPr>
              <a:t>Amount of `anti-patterns' in the knowledge graph. </a:t>
            </a:r>
            <a:endParaRPr b="0" lang="en-NL" sz="20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NL" sz="2000" spc="-1" strike="noStrike">
                <a:solidFill>
                  <a:srgbClr val="000000"/>
                </a:solidFill>
                <a:latin typeface="Calibri"/>
              </a:rPr>
              <a:t>Largest `anti-patterns' by the number of basic triple patterns found in the knowledge graph. </a:t>
            </a:r>
            <a:endParaRPr b="0" lang="en-NL" sz="20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NL" sz="2000" spc="-1" strike="noStrike">
                <a:solidFill>
                  <a:srgbClr val="000000"/>
                </a:solidFill>
                <a:latin typeface="Calibri"/>
              </a:rPr>
              <a:t>Distribution of the occurrences of contradictions found in the knowledge graph.</a:t>
            </a:r>
            <a:endParaRPr b="0" lang="en-NL" sz="20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NL" sz="2000" spc="-1" strike="noStrike">
                <a:solidFill>
                  <a:srgbClr val="000000"/>
                </a:solidFill>
                <a:latin typeface="Calibri"/>
              </a:rPr>
              <a:t>Distribution of the sizes of `anti-patterns' found in the knowledge graph. </a:t>
            </a:r>
            <a:endParaRPr b="0" lang="en-NL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timing>
    <p:tnLst>
      <p:par>
        <p:cTn id="81" dur="indefinite" restart="never" nodeType="tmRoot">
          <p:childTnLst>
            <p:seq>
              <p:cTn id="8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TextShape 1"/>
          <p:cNvSpPr txBox="1"/>
          <p:nvPr/>
        </p:nvSpPr>
        <p:spPr>
          <a:xfrm>
            <a:off x="642960" y="4571280"/>
            <a:ext cx="10905480" cy="111492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p>
            <a:pPr algn="ctr">
              <a:lnSpc>
                <a:spcPct val="90000"/>
              </a:lnSpc>
            </a:pPr>
            <a:r>
              <a:rPr b="0" lang="en-NL" sz="6000" spc="-1" strike="noStrike">
                <a:solidFill>
                  <a:srgbClr val="000000"/>
                </a:solidFill>
                <a:latin typeface="Calibri Light"/>
              </a:rPr>
              <a:t>Application (Analytics)</a:t>
            </a:r>
            <a:endParaRPr b="0" lang="en-NL" sz="60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28" name="Graphic 5" descr=""/>
          <p:cNvPicPr/>
          <p:nvPr/>
        </p:nvPicPr>
        <p:blipFill>
          <a:blip r:embed="rId1"/>
          <a:stretch/>
        </p:blipFill>
        <p:spPr>
          <a:xfrm>
            <a:off x="482040" y="966960"/>
            <a:ext cx="3528720" cy="2793960"/>
          </a:xfrm>
          <a:prstGeom prst="rect">
            <a:avLst/>
          </a:prstGeom>
          <a:ln>
            <a:noFill/>
          </a:ln>
        </p:spPr>
      </p:pic>
      <p:pic>
        <p:nvPicPr>
          <p:cNvPr id="229" name="Graphic 10" descr=""/>
          <p:cNvPicPr/>
          <p:nvPr/>
        </p:nvPicPr>
        <p:blipFill>
          <a:blip r:embed="rId2"/>
          <a:stretch/>
        </p:blipFill>
        <p:spPr>
          <a:xfrm>
            <a:off x="4332960" y="968040"/>
            <a:ext cx="3526200" cy="2791800"/>
          </a:xfrm>
          <a:prstGeom prst="rect">
            <a:avLst/>
          </a:prstGeom>
          <a:ln>
            <a:noFill/>
          </a:ln>
        </p:spPr>
      </p:pic>
      <p:pic>
        <p:nvPicPr>
          <p:cNvPr id="230" name="Graphic 4" descr=""/>
          <p:cNvPicPr/>
          <p:nvPr/>
        </p:nvPicPr>
        <p:blipFill>
          <a:blip r:embed="rId3"/>
          <a:stretch/>
        </p:blipFill>
        <p:spPr>
          <a:xfrm>
            <a:off x="8153280" y="1109160"/>
            <a:ext cx="3553560" cy="2509560"/>
          </a:xfrm>
          <a:prstGeom prst="rect">
            <a:avLst/>
          </a:prstGeom>
          <a:ln>
            <a:noFill/>
          </a:ln>
        </p:spPr>
      </p:pic>
      <p:sp>
        <p:nvSpPr>
          <p:cNvPr id="231" name="Line 2"/>
          <p:cNvSpPr/>
          <p:nvPr/>
        </p:nvSpPr>
        <p:spPr>
          <a:xfrm>
            <a:off x="1523880" y="5778360"/>
            <a:ext cx="9144000" cy="360"/>
          </a:xfrm>
          <a:prstGeom prst="line">
            <a:avLst/>
          </a:prstGeom>
          <a:ln w="1908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2" name="CustomShape 3"/>
          <p:cNvSpPr/>
          <p:nvPr/>
        </p:nvSpPr>
        <p:spPr>
          <a:xfrm>
            <a:off x="1915560" y="3852000"/>
            <a:ext cx="10515240" cy="913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Knowledge graph wide statistics.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- Creates awareness about the graphs.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- Comparison for sampling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83" dur="indefinite" restart="never" nodeType="tmRoot">
          <p:childTnLst>
            <p:seq>
              <p:cTn id="8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TextShape 1"/>
          <p:cNvSpPr txBox="1"/>
          <p:nvPr/>
        </p:nvSpPr>
        <p:spPr>
          <a:xfrm>
            <a:off x="642960" y="4571280"/>
            <a:ext cx="10905480" cy="111492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p>
            <a:pPr algn="ctr">
              <a:lnSpc>
                <a:spcPct val="90000"/>
              </a:lnSpc>
            </a:pPr>
            <a:r>
              <a:rPr b="0" lang="en-NL" sz="6000" spc="-1" strike="noStrike">
                <a:solidFill>
                  <a:srgbClr val="000000"/>
                </a:solidFill>
                <a:latin typeface="Calibri Light"/>
              </a:rPr>
              <a:t>Application (Analytics)</a:t>
            </a:r>
            <a:endParaRPr b="0" lang="en-NL" sz="60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34" name="Graphic 7" descr=""/>
          <p:cNvPicPr/>
          <p:nvPr/>
        </p:nvPicPr>
        <p:blipFill>
          <a:blip r:embed="rId1"/>
          <a:stretch/>
        </p:blipFill>
        <p:spPr>
          <a:xfrm>
            <a:off x="482040" y="986760"/>
            <a:ext cx="3528720" cy="2754000"/>
          </a:xfrm>
          <a:prstGeom prst="rect">
            <a:avLst/>
          </a:prstGeom>
          <a:ln>
            <a:noFill/>
          </a:ln>
        </p:spPr>
      </p:pic>
      <p:pic>
        <p:nvPicPr>
          <p:cNvPr id="235" name="Content Placeholder 4" descr=""/>
          <p:cNvPicPr/>
          <p:nvPr/>
        </p:nvPicPr>
        <p:blipFill>
          <a:blip r:embed="rId2"/>
          <a:stretch/>
        </p:blipFill>
        <p:spPr>
          <a:xfrm>
            <a:off x="4332960" y="963000"/>
            <a:ext cx="3526200" cy="2801880"/>
          </a:xfrm>
          <a:prstGeom prst="rect">
            <a:avLst/>
          </a:prstGeom>
          <a:ln>
            <a:noFill/>
          </a:ln>
        </p:spPr>
      </p:pic>
      <p:pic>
        <p:nvPicPr>
          <p:cNvPr id="236" name="Graphic 9" descr=""/>
          <p:cNvPicPr/>
          <p:nvPr/>
        </p:nvPicPr>
        <p:blipFill>
          <a:blip r:embed="rId3"/>
          <a:stretch/>
        </p:blipFill>
        <p:spPr>
          <a:xfrm>
            <a:off x="8153280" y="985680"/>
            <a:ext cx="3553560" cy="2756160"/>
          </a:xfrm>
          <a:prstGeom prst="rect">
            <a:avLst/>
          </a:prstGeom>
          <a:ln>
            <a:noFill/>
          </a:ln>
        </p:spPr>
      </p:pic>
      <p:sp>
        <p:nvSpPr>
          <p:cNvPr id="237" name="Line 2"/>
          <p:cNvSpPr/>
          <p:nvPr/>
        </p:nvSpPr>
        <p:spPr>
          <a:xfrm>
            <a:off x="1523880" y="5778360"/>
            <a:ext cx="9144000" cy="360"/>
          </a:xfrm>
          <a:prstGeom prst="line">
            <a:avLst/>
          </a:prstGeom>
          <a:ln w="1908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8" name="CustomShape 3"/>
          <p:cNvSpPr/>
          <p:nvPr/>
        </p:nvSpPr>
        <p:spPr>
          <a:xfrm>
            <a:off x="642960" y="4017600"/>
            <a:ext cx="10515240" cy="913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Knowledge graph statistics on `Anti-patterns’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- Using `anti-patterns’ for defining statistics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85" dur="indefinite" restart="never" nodeType="tmRoot">
          <p:childTnLst>
            <p:seq>
              <p:cTn id="8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CustomShape 1"/>
          <p:cNvSpPr/>
          <p:nvPr/>
        </p:nvSpPr>
        <p:spPr>
          <a:xfrm>
            <a:off x="378000" y="343440"/>
            <a:ext cx="11438280" cy="1843920"/>
          </a:xfrm>
          <a:prstGeom prst="rect">
            <a:avLst/>
          </a:prstGeom>
          <a:solidFill>
            <a:srgbClr val="404040"/>
          </a:solidFill>
          <a:ln w="12708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0" name="TextShape 2"/>
          <p:cNvSpPr txBox="1"/>
          <p:nvPr/>
        </p:nvSpPr>
        <p:spPr>
          <a:xfrm>
            <a:off x="525960" y="466560"/>
            <a:ext cx="11139480" cy="93024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p>
            <a:pPr algn="ctr">
              <a:lnSpc>
                <a:spcPct val="90000"/>
              </a:lnSpc>
            </a:pPr>
            <a:r>
              <a:rPr b="0" lang="en-NL" sz="5400" spc="-1" strike="noStrike">
                <a:solidFill>
                  <a:srgbClr val="ffffff"/>
                </a:solidFill>
                <a:latin typeface="Calibri Light"/>
              </a:rPr>
              <a:t>Application (Sampling)</a:t>
            </a:r>
            <a:endParaRPr b="0" lang="en-NL" sz="5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1" name="Line 3"/>
          <p:cNvSpPr/>
          <p:nvPr/>
        </p:nvSpPr>
        <p:spPr>
          <a:xfrm>
            <a:off x="2209680" y="1448280"/>
            <a:ext cx="7772400" cy="360"/>
          </a:xfrm>
          <a:prstGeom prst="line">
            <a:avLst/>
          </a:prstGeom>
          <a:ln w="22320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42" name="Picture 6" descr=""/>
          <p:cNvPicPr/>
          <p:nvPr/>
        </p:nvPicPr>
        <p:blipFill>
          <a:blip r:embed="rId1"/>
          <a:stretch/>
        </p:blipFill>
        <p:spPr>
          <a:xfrm>
            <a:off x="1499760" y="2509920"/>
            <a:ext cx="9137160" cy="39974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87" dur="indefinite" restart="never" nodeType="tmRoot">
          <p:childTnLst>
            <p:seq>
              <p:cTn id="8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CustomShape 1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4" name="CustomShape 2"/>
          <p:cNvSpPr/>
          <p:nvPr/>
        </p:nvSpPr>
        <p:spPr>
          <a:xfrm>
            <a:off x="0" y="4918680"/>
            <a:ext cx="12191760" cy="193896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5" name="TextShape 3"/>
          <p:cNvSpPr txBox="1"/>
          <p:nvPr/>
        </p:nvSpPr>
        <p:spPr>
          <a:xfrm>
            <a:off x="2021760" y="4380840"/>
            <a:ext cx="8148240" cy="1068840"/>
          </a:xfrm>
          <a:prstGeom prst="rect">
            <a:avLst/>
          </a:prstGeom>
          <a:solidFill>
            <a:srgbClr val="ffffff"/>
          </a:solidFill>
          <a:ln w="31680">
            <a:solidFill>
              <a:srgbClr val="5e5e52"/>
            </a:solidFill>
            <a:miter/>
          </a:ln>
        </p:spPr>
        <p:txBody>
          <a:bodyPr anchor="ctr">
            <a:normAutofit/>
          </a:bodyPr>
          <a:p>
            <a:pPr algn="ctr">
              <a:lnSpc>
                <a:spcPct val="90000"/>
              </a:lnSpc>
            </a:pPr>
            <a:r>
              <a:rPr b="0" lang="en-NL" sz="3600" spc="-1" strike="noStrike">
                <a:solidFill>
                  <a:srgbClr val="262626"/>
                </a:solidFill>
                <a:latin typeface="Calibri Light"/>
              </a:rPr>
              <a:t>Application (Sampling)</a:t>
            </a:r>
            <a:endParaRPr b="0" lang="en-NL" sz="36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46" name="Picture 5" descr=""/>
          <p:cNvPicPr/>
          <p:nvPr/>
        </p:nvPicPr>
        <p:blipFill>
          <a:blip r:embed="rId1"/>
          <a:stretch/>
        </p:blipFill>
        <p:spPr>
          <a:xfrm>
            <a:off x="1643040" y="971280"/>
            <a:ext cx="8905320" cy="2956320"/>
          </a:xfrm>
          <a:prstGeom prst="rect">
            <a:avLst/>
          </a:prstGeom>
          <a:ln>
            <a:noFill/>
          </a:ln>
        </p:spPr>
      </p:pic>
      <p:sp>
        <p:nvSpPr>
          <p:cNvPr id="247" name="CustomShape 4"/>
          <p:cNvSpPr/>
          <p:nvPr/>
        </p:nvSpPr>
        <p:spPr>
          <a:xfrm>
            <a:off x="2231280" y="5542920"/>
            <a:ext cx="7729200" cy="768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rmAutofit/>
          </a:bodyPr>
          <a:p>
            <a:pPr indent="-228240" algn="ctr">
              <a:lnSpc>
                <a:spcPct val="90000"/>
              </a:lnSpc>
              <a:spcAft>
                <a:spcPts val="601"/>
              </a:spcAft>
              <a:buClr>
                <a:srgbClr val="ffffff"/>
              </a:buClr>
              <a:buFont typeface="Arial"/>
              <a:buChar char="•"/>
            </a:pPr>
            <a:r>
              <a:rPr b="0" lang="en-US" sz="700" spc="-1" strike="noStrike">
                <a:solidFill>
                  <a:srgbClr val="ffffff"/>
                </a:solidFill>
                <a:latin typeface="Calibri"/>
              </a:rPr>
              <a:t>Challenges</a:t>
            </a:r>
            <a:endParaRPr b="0" lang="en-US" sz="700" spc="-1" strike="noStrike">
              <a:latin typeface="Arial"/>
            </a:endParaRPr>
          </a:p>
          <a:p>
            <a:pPr marL="285840" indent="-228240" algn="ctr">
              <a:lnSpc>
                <a:spcPct val="90000"/>
              </a:lnSpc>
              <a:spcAft>
                <a:spcPts val="601"/>
              </a:spcAft>
              <a:buClr>
                <a:srgbClr val="ffffff"/>
              </a:buClr>
              <a:buFont typeface="Arial"/>
              <a:buChar char="•"/>
            </a:pPr>
            <a:r>
              <a:rPr b="0" lang="en-US" sz="700" spc="-1" strike="noStrike">
                <a:solidFill>
                  <a:srgbClr val="ffffff"/>
                </a:solidFill>
                <a:latin typeface="Calibri"/>
              </a:rPr>
              <a:t>Keep the contradictions in sample</a:t>
            </a:r>
            <a:endParaRPr b="0" lang="en-US" sz="700" spc="-1" strike="noStrike">
              <a:latin typeface="Arial"/>
            </a:endParaRPr>
          </a:p>
          <a:p>
            <a:pPr marL="285840" indent="-228240" algn="ctr">
              <a:lnSpc>
                <a:spcPct val="90000"/>
              </a:lnSpc>
              <a:spcAft>
                <a:spcPts val="601"/>
              </a:spcAft>
              <a:buClr>
                <a:srgbClr val="ffffff"/>
              </a:buClr>
              <a:buFont typeface="Arial"/>
              <a:buChar char="•"/>
            </a:pPr>
            <a:r>
              <a:rPr b="0" lang="en-US" sz="700" spc="-1" strike="noStrike">
                <a:solidFill>
                  <a:srgbClr val="ffffff"/>
                </a:solidFill>
                <a:latin typeface="Calibri"/>
              </a:rPr>
              <a:t>Not break graph into subgraphs</a:t>
            </a:r>
            <a:endParaRPr b="0" lang="en-US" sz="700" spc="-1" strike="noStrike">
              <a:latin typeface="Arial"/>
            </a:endParaRPr>
          </a:p>
          <a:p>
            <a:pPr marL="285840" indent="-228240" algn="ctr">
              <a:lnSpc>
                <a:spcPct val="90000"/>
              </a:lnSpc>
              <a:spcAft>
                <a:spcPts val="601"/>
              </a:spcAft>
              <a:buClr>
                <a:srgbClr val="ffffff"/>
              </a:buClr>
              <a:buFont typeface="Arial"/>
              <a:buChar char="•"/>
            </a:pPr>
            <a:r>
              <a:rPr b="0" lang="en-US" sz="700" spc="-1" strike="noStrike">
                <a:solidFill>
                  <a:srgbClr val="ffffff"/>
                </a:solidFill>
                <a:latin typeface="Calibri"/>
              </a:rPr>
              <a:t>Retain original characteristics</a:t>
            </a:r>
            <a:endParaRPr b="0" lang="en-US" sz="700" spc="-1" strike="noStrike">
              <a:latin typeface="Arial"/>
            </a:endParaRPr>
          </a:p>
        </p:txBody>
      </p:sp>
    </p:spTree>
  </p:cSld>
  <p:timing>
    <p:tnLst>
      <p:par>
        <p:cTn id="89" dur="indefinite" restart="never" nodeType="tmRoot">
          <p:childTnLst>
            <p:seq>
              <p:cTn id="9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TextShape 1"/>
          <p:cNvSpPr txBox="1"/>
          <p:nvPr/>
        </p:nvSpPr>
        <p:spPr>
          <a:xfrm>
            <a:off x="642960" y="4571280"/>
            <a:ext cx="10905480" cy="111492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p>
            <a:pPr algn="ctr">
              <a:lnSpc>
                <a:spcPct val="90000"/>
              </a:lnSpc>
            </a:pPr>
            <a:r>
              <a:rPr b="0" lang="en-NL" sz="6000" spc="-1" strike="noStrike">
                <a:solidFill>
                  <a:srgbClr val="000000"/>
                </a:solidFill>
                <a:latin typeface="Calibri Light"/>
              </a:rPr>
              <a:t>Comparison with the Sample</a:t>
            </a:r>
            <a:endParaRPr b="0" lang="en-NL" sz="6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9" name="Line 2"/>
          <p:cNvSpPr/>
          <p:nvPr/>
        </p:nvSpPr>
        <p:spPr>
          <a:xfrm>
            <a:off x="1523880" y="5778360"/>
            <a:ext cx="9144000" cy="360"/>
          </a:xfrm>
          <a:prstGeom prst="line">
            <a:avLst/>
          </a:prstGeom>
          <a:ln w="1908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0" name="TextShape 3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/>
          <a:p>
            <a:endParaRPr b="0" lang="en-NL" sz="2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51" name="Graphic 12" descr=""/>
          <p:cNvPicPr/>
          <p:nvPr/>
        </p:nvPicPr>
        <p:blipFill>
          <a:blip r:embed="rId1"/>
          <a:stretch/>
        </p:blipFill>
        <p:spPr>
          <a:xfrm>
            <a:off x="6468120" y="478440"/>
            <a:ext cx="4885200" cy="3830760"/>
          </a:xfrm>
          <a:prstGeom prst="rect">
            <a:avLst/>
          </a:prstGeom>
          <a:ln>
            <a:noFill/>
          </a:ln>
        </p:spPr>
      </p:pic>
      <p:pic>
        <p:nvPicPr>
          <p:cNvPr id="252" name="Graphic 13" descr=""/>
          <p:cNvPicPr/>
          <p:nvPr/>
        </p:nvPicPr>
        <p:blipFill>
          <a:blip r:embed="rId2"/>
          <a:stretch/>
        </p:blipFill>
        <p:spPr>
          <a:xfrm>
            <a:off x="642960" y="478440"/>
            <a:ext cx="4934160" cy="3906720"/>
          </a:xfrm>
          <a:prstGeom prst="rect">
            <a:avLst/>
          </a:prstGeom>
          <a:ln>
            <a:noFill/>
          </a:ln>
        </p:spPr>
      </p:pic>
      <p:sp>
        <p:nvSpPr>
          <p:cNvPr id="253" name="CustomShape 4"/>
          <p:cNvSpPr/>
          <p:nvPr/>
        </p:nvSpPr>
        <p:spPr>
          <a:xfrm>
            <a:off x="826200" y="4399920"/>
            <a:ext cx="1072260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Distribution comparison of inlinks between the Samples of YAGO, Dbpedia and DBLP and their original graphs.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91" dur="indefinite" restart="never" nodeType="tmRoot">
          <p:childTnLst>
            <p:seq>
              <p:cTn id="9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TextShape 1"/>
          <p:cNvSpPr txBox="1"/>
          <p:nvPr/>
        </p:nvSpPr>
        <p:spPr>
          <a:xfrm>
            <a:off x="642960" y="4571280"/>
            <a:ext cx="10905480" cy="111492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p>
            <a:pPr algn="ctr">
              <a:lnSpc>
                <a:spcPct val="90000"/>
              </a:lnSpc>
            </a:pPr>
            <a:r>
              <a:rPr b="0" lang="en-NL" sz="6000" spc="-1" strike="noStrike">
                <a:solidFill>
                  <a:srgbClr val="000000"/>
                </a:solidFill>
                <a:latin typeface="Calibri Light"/>
              </a:rPr>
              <a:t>Comparison with the Sample</a:t>
            </a:r>
            <a:endParaRPr b="0" lang="en-NL" sz="6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5" name="Line 2"/>
          <p:cNvSpPr/>
          <p:nvPr/>
        </p:nvSpPr>
        <p:spPr>
          <a:xfrm>
            <a:off x="1523880" y="5778360"/>
            <a:ext cx="9144000" cy="360"/>
          </a:xfrm>
          <a:prstGeom prst="line">
            <a:avLst/>
          </a:prstGeom>
          <a:ln w="1908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6" name="TextShape 3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/>
          <a:p>
            <a:endParaRPr b="0" lang="en-NL" sz="2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57" name="Graphic 7" descr=""/>
          <p:cNvPicPr/>
          <p:nvPr/>
        </p:nvPicPr>
        <p:blipFill>
          <a:blip r:embed="rId1"/>
          <a:stretch/>
        </p:blipFill>
        <p:spPr>
          <a:xfrm>
            <a:off x="6211440" y="250920"/>
            <a:ext cx="5239800" cy="4148640"/>
          </a:xfrm>
          <a:prstGeom prst="rect">
            <a:avLst/>
          </a:prstGeom>
          <a:ln>
            <a:noFill/>
          </a:ln>
        </p:spPr>
      </p:pic>
      <p:pic>
        <p:nvPicPr>
          <p:cNvPr id="258" name="Graphic 8" descr=""/>
          <p:cNvPicPr/>
          <p:nvPr/>
        </p:nvPicPr>
        <p:blipFill>
          <a:blip r:embed="rId2"/>
          <a:stretch/>
        </p:blipFill>
        <p:spPr>
          <a:xfrm>
            <a:off x="374400" y="250920"/>
            <a:ext cx="5239800" cy="4148640"/>
          </a:xfrm>
          <a:prstGeom prst="rect">
            <a:avLst/>
          </a:prstGeom>
          <a:ln>
            <a:noFill/>
          </a:ln>
        </p:spPr>
      </p:pic>
      <p:sp>
        <p:nvSpPr>
          <p:cNvPr id="259" name="CustomShape 4"/>
          <p:cNvSpPr/>
          <p:nvPr/>
        </p:nvSpPr>
        <p:spPr>
          <a:xfrm>
            <a:off x="807120" y="4437360"/>
            <a:ext cx="1080792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Distribution comparison of outlinks between the Samples of YAGO, Dbpedia and DBLP and their original graphs.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93" dur="indefinite" restart="never" nodeType="tmRoot">
          <p:childTnLst>
            <p:seq>
              <p:cTn id="9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CustomShape 1"/>
          <p:cNvSpPr/>
          <p:nvPr/>
        </p:nvSpPr>
        <p:spPr>
          <a:xfrm>
            <a:off x="0" y="651600"/>
            <a:ext cx="12191760" cy="736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1" name="TextShape 2"/>
          <p:cNvSpPr txBox="1"/>
          <p:nvPr/>
        </p:nvSpPr>
        <p:spPr>
          <a:xfrm>
            <a:off x="556560" y="643320"/>
            <a:ext cx="11210400" cy="74448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ctr">
              <a:lnSpc>
                <a:spcPct val="90000"/>
              </a:lnSpc>
            </a:pPr>
            <a:r>
              <a:rPr b="0" lang="en-NL" sz="3200" spc="-1" strike="noStrike">
                <a:solidFill>
                  <a:srgbClr val="ffffff"/>
                </a:solidFill>
                <a:latin typeface="Calibri Light"/>
              </a:rPr>
              <a:t>Comparison with the sample</a:t>
            </a:r>
            <a:endParaRPr b="0" lang="en-NL" sz="32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62" name="Graphic 5" descr=""/>
          <p:cNvPicPr/>
          <p:nvPr/>
        </p:nvPicPr>
        <p:blipFill>
          <a:blip r:embed="rId1"/>
          <a:stretch/>
        </p:blipFill>
        <p:spPr>
          <a:xfrm>
            <a:off x="6119640" y="1792440"/>
            <a:ext cx="5385960" cy="4158720"/>
          </a:xfrm>
          <a:prstGeom prst="rect">
            <a:avLst/>
          </a:prstGeom>
          <a:ln>
            <a:noFill/>
          </a:ln>
        </p:spPr>
      </p:pic>
      <p:pic>
        <p:nvPicPr>
          <p:cNvPr id="263" name="Graphic 6" descr=""/>
          <p:cNvPicPr/>
          <p:nvPr/>
        </p:nvPicPr>
        <p:blipFill>
          <a:blip r:embed="rId2"/>
          <a:stretch/>
        </p:blipFill>
        <p:spPr>
          <a:xfrm>
            <a:off x="684360" y="1792440"/>
            <a:ext cx="5351040" cy="4158720"/>
          </a:xfrm>
          <a:prstGeom prst="rect">
            <a:avLst/>
          </a:prstGeom>
          <a:ln>
            <a:noFill/>
          </a:ln>
        </p:spPr>
      </p:pic>
      <p:sp>
        <p:nvSpPr>
          <p:cNvPr id="264" name="CustomShape 3"/>
          <p:cNvSpPr/>
          <p:nvPr/>
        </p:nvSpPr>
        <p:spPr>
          <a:xfrm>
            <a:off x="491040" y="5886000"/>
            <a:ext cx="11014920" cy="91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Calibri"/>
              </a:rPr>
              <a:t>Comparison: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- Distribution of `Anti-pattern’ occurrences.                             - Distribution of `Anti-pattern’ grouped by size.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95" dur="indefinite" restart="never" nodeType="tmRoot">
          <p:childTnLst>
            <p:seq>
              <p:cTn id="9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CustomShape 1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/>
        </p:style>
      </p:sp>
      <p:sp>
        <p:nvSpPr>
          <p:cNvPr id="266" name="CustomShape 2"/>
          <p:cNvSpPr/>
          <p:nvPr/>
        </p:nvSpPr>
        <p:spPr>
          <a:xfrm>
            <a:off x="0" y="1762200"/>
            <a:ext cx="12192120" cy="5095440"/>
          </a:xfrm>
          <a:custGeom>
            <a:avLst/>
            <a:gdLst/>
            <a:ahLst/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7" name="TextShape 3"/>
          <p:cNvSpPr txBox="1"/>
          <p:nvPr/>
        </p:nvSpPr>
        <p:spPr>
          <a:xfrm>
            <a:off x="960840" y="498240"/>
            <a:ext cx="10269360" cy="127872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</a:pPr>
            <a:r>
              <a:rPr b="0" lang="en-NL" sz="4400" spc="-1" strike="noStrike">
                <a:solidFill>
                  <a:srgbClr val="ffffff"/>
                </a:solidFill>
                <a:latin typeface="Calibri Light"/>
              </a:rPr>
              <a:t>Conclusion</a:t>
            </a:r>
            <a:endParaRPr b="0" lang="en-NL" sz="4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68" name="Picture 2" descr=""/>
          <p:cNvPicPr/>
          <p:nvPr/>
        </p:nvPicPr>
        <p:blipFill>
          <a:blip r:embed="rId1"/>
          <a:stretch/>
        </p:blipFill>
        <p:spPr>
          <a:xfrm>
            <a:off x="960840" y="3157560"/>
            <a:ext cx="3106080" cy="2267280"/>
          </a:xfrm>
          <a:prstGeom prst="rect">
            <a:avLst/>
          </a:prstGeom>
          <a:ln>
            <a:noFill/>
          </a:ln>
        </p:spPr>
      </p:pic>
      <p:sp>
        <p:nvSpPr>
          <p:cNvPr id="269" name="TextShape 4"/>
          <p:cNvSpPr txBox="1"/>
          <p:nvPr/>
        </p:nvSpPr>
        <p:spPr>
          <a:xfrm>
            <a:off x="4389120" y="2944440"/>
            <a:ext cx="6841080" cy="286596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 marL="514440" indent="-5140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Calibri Light"/>
              <a:buAutoNum type="arabicPeriod"/>
            </a:pPr>
            <a:r>
              <a:rPr b="0" lang="en-NL" sz="2400" spc="-1" strike="noStrike">
                <a:solidFill>
                  <a:srgbClr val="000000"/>
                </a:solidFill>
                <a:latin typeface="Calibri"/>
              </a:rPr>
              <a:t>Derived a formal definition of an `Anti-pattern’</a:t>
            </a:r>
            <a:endParaRPr b="0" lang="en-NL" sz="2400" spc="-1" strike="noStrike">
              <a:solidFill>
                <a:srgbClr val="000000"/>
              </a:solidFill>
              <a:latin typeface="Calibri"/>
            </a:endParaRPr>
          </a:p>
          <a:p>
            <a:pPr marL="514440" indent="-5140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Calibri Light"/>
              <a:buAutoNum type="arabicPeriod"/>
            </a:pPr>
            <a:r>
              <a:rPr b="0" lang="en-NL" sz="2400" spc="-1" strike="noStrike">
                <a:solidFill>
                  <a:srgbClr val="000000"/>
                </a:solidFill>
                <a:latin typeface="Calibri"/>
              </a:rPr>
              <a:t>Delivered an extraction pipeline.</a:t>
            </a:r>
            <a:endParaRPr b="0" lang="en-NL" sz="2400" spc="-1" strike="noStrike">
              <a:solidFill>
                <a:srgbClr val="000000"/>
              </a:solidFill>
              <a:latin typeface="Calibri"/>
            </a:endParaRPr>
          </a:p>
          <a:p>
            <a:pPr marL="514440" indent="-5140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Calibri Light"/>
              <a:buAutoNum type="arabicPeriod"/>
            </a:pPr>
            <a:r>
              <a:rPr b="0" lang="en-NL" sz="2400" spc="-1" strike="noStrike">
                <a:solidFill>
                  <a:srgbClr val="000000"/>
                </a:solidFill>
                <a:latin typeface="Calibri"/>
              </a:rPr>
              <a:t>Implemented two method using `Anti-patterns’</a:t>
            </a:r>
            <a:endParaRPr b="0" lang="en-NL" sz="2400" spc="-1" strike="noStrike">
              <a:solidFill>
                <a:srgbClr val="000000"/>
              </a:solidFill>
              <a:latin typeface="Calibri"/>
            </a:endParaRPr>
          </a:p>
          <a:p>
            <a:pPr lvl="1" marL="971640" indent="-51408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Calibri Light"/>
              <a:buAutoNum type="arabicPeriod"/>
            </a:pPr>
            <a:r>
              <a:rPr b="0" lang="en-NL" sz="2400" spc="-1" strike="noStrike">
                <a:solidFill>
                  <a:srgbClr val="000000"/>
                </a:solidFill>
                <a:latin typeface="Calibri"/>
              </a:rPr>
              <a:t>Analysis</a:t>
            </a:r>
            <a:endParaRPr b="0" lang="en-NL" sz="2400" spc="-1" strike="noStrike">
              <a:solidFill>
                <a:srgbClr val="000000"/>
              </a:solidFill>
              <a:latin typeface="Calibri"/>
            </a:endParaRPr>
          </a:p>
          <a:p>
            <a:pPr lvl="1" marL="971640" indent="-51408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Calibri Light"/>
              <a:buAutoNum type="arabicPeriod"/>
            </a:pPr>
            <a:r>
              <a:rPr b="0" lang="en-NL" sz="2400" spc="-1" strike="noStrike">
                <a:solidFill>
                  <a:srgbClr val="000000"/>
                </a:solidFill>
                <a:latin typeface="Calibri"/>
              </a:rPr>
              <a:t>Sampling</a:t>
            </a:r>
            <a:endParaRPr b="0" lang="en-NL" sz="24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NL" sz="24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NL" sz="24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timing>
    <p:tnLst>
      <p:par>
        <p:cTn id="97" dur="indefinite" restart="never" nodeType="tmRoot">
          <p:childTnLst>
            <p:seq>
              <p:cTn id="9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TextShape 1"/>
          <p:cNvSpPr txBox="1"/>
          <p:nvPr/>
        </p:nvSpPr>
        <p:spPr>
          <a:xfrm>
            <a:off x="1523880" y="2245680"/>
            <a:ext cx="9143640" cy="135540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p>
            <a:pPr>
              <a:lnSpc>
                <a:spcPct val="90000"/>
              </a:lnSpc>
            </a:pPr>
            <a:r>
              <a:rPr b="0" lang="en-NL" sz="5400" spc="-1" strike="noStrike">
                <a:solidFill>
                  <a:srgbClr val="000000"/>
                </a:solidFill>
                <a:latin typeface="Calibri Light"/>
              </a:rPr>
              <a:t>Introduction</a:t>
            </a:r>
            <a:endParaRPr b="0" lang="en-NL" sz="5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4" name="CustomShape 2"/>
          <p:cNvSpPr/>
          <p:nvPr/>
        </p:nvSpPr>
        <p:spPr>
          <a:xfrm>
            <a:off x="0" y="0"/>
            <a:ext cx="4474800" cy="2130480"/>
          </a:xfrm>
          <a:custGeom>
            <a:avLst/>
            <a:gdLst/>
            <a:ahLst/>
            <a:rect l="l" t="t" r="r" b="b"/>
            <a:pathLst>
              <a:path w="4475140" h="2130951">
                <a:moveTo>
                  <a:pt x="0" y="0"/>
                </a:moveTo>
                <a:lnTo>
                  <a:pt x="1074821" y="0"/>
                </a:lnTo>
                <a:lnTo>
                  <a:pt x="1074821" y="478"/>
                </a:lnTo>
                <a:lnTo>
                  <a:pt x="4475140" y="478"/>
                </a:lnTo>
                <a:lnTo>
                  <a:pt x="3488452" y="2130951"/>
                </a:lnTo>
                <a:lnTo>
                  <a:pt x="0" y="2130951"/>
                </a:lnTo>
                <a:close/>
              </a:path>
            </a:pathLst>
          </a:custGeom>
          <a:solidFill>
            <a:srgbClr val="b467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15" name="Picture 6" descr=""/>
          <p:cNvPicPr/>
          <p:nvPr/>
        </p:nvPicPr>
        <p:blipFill>
          <a:blip r:embed="rId1"/>
          <a:srcRect l="0" t="10264" r="0" b="36099"/>
          <a:stretch/>
        </p:blipFill>
        <p:spPr>
          <a:xfrm>
            <a:off x="3649320" y="0"/>
            <a:ext cx="8542440" cy="2130120"/>
          </a:xfrm>
          <a:prstGeom prst="rect">
            <a:avLst/>
          </a:prstGeom>
          <a:ln>
            <a:noFill/>
          </a:ln>
        </p:spPr>
      </p:pic>
      <p:sp>
        <p:nvSpPr>
          <p:cNvPr id="116" name="CustomShape 3"/>
          <p:cNvSpPr/>
          <p:nvPr/>
        </p:nvSpPr>
        <p:spPr>
          <a:xfrm flipH="1" flipV="1">
            <a:off x="7716960" y="4682520"/>
            <a:ext cx="4474800" cy="2174400"/>
          </a:xfrm>
          <a:custGeom>
            <a:avLst/>
            <a:gdLst/>
            <a:ahLst/>
            <a:rect l="l" t="t" r="r" b="b"/>
            <a:pathLst>
              <a:path w="4475140" h="2174680">
                <a:moveTo>
                  <a:pt x="3468199" y="2174680"/>
                </a:moveTo>
                <a:lnTo>
                  <a:pt x="0" y="2174680"/>
                </a:lnTo>
                <a:lnTo>
                  <a:pt x="0" y="0"/>
                </a:lnTo>
                <a:lnTo>
                  <a:pt x="1074821" y="0"/>
                </a:lnTo>
                <a:lnTo>
                  <a:pt x="1074821" y="478"/>
                </a:lnTo>
                <a:lnTo>
                  <a:pt x="4475140" y="478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17" name="Picture 8" descr=""/>
          <p:cNvPicPr/>
          <p:nvPr/>
        </p:nvPicPr>
        <p:blipFill>
          <a:blip r:embed="rId2"/>
          <a:srcRect l="0" t="23995" r="0" b="28301"/>
          <a:stretch/>
        </p:blipFill>
        <p:spPr>
          <a:xfrm>
            <a:off x="0" y="4682880"/>
            <a:ext cx="8562960" cy="21747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CustomShape 1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/>
        </p:style>
      </p:sp>
      <p:sp>
        <p:nvSpPr>
          <p:cNvPr id="271" name="CustomShape 2"/>
          <p:cNvSpPr/>
          <p:nvPr/>
        </p:nvSpPr>
        <p:spPr>
          <a:xfrm>
            <a:off x="0" y="1762200"/>
            <a:ext cx="12192120" cy="5095440"/>
          </a:xfrm>
          <a:custGeom>
            <a:avLst/>
            <a:gdLst/>
            <a:ahLst/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2" name="TextShape 3"/>
          <p:cNvSpPr txBox="1"/>
          <p:nvPr/>
        </p:nvSpPr>
        <p:spPr>
          <a:xfrm>
            <a:off x="960840" y="498240"/>
            <a:ext cx="10269360" cy="127872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</a:pPr>
            <a:r>
              <a:rPr b="0" lang="en-NL" sz="4400" spc="-1" strike="noStrike">
                <a:solidFill>
                  <a:srgbClr val="ffffff"/>
                </a:solidFill>
                <a:latin typeface="Calibri Light"/>
              </a:rPr>
              <a:t>Future Work</a:t>
            </a:r>
            <a:endParaRPr b="0" lang="en-NL" sz="4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73" name="Picture 2" descr=""/>
          <p:cNvPicPr/>
          <p:nvPr/>
        </p:nvPicPr>
        <p:blipFill>
          <a:blip r:embed="rId1"/>
          <a:stretch/>
        </p:blipFill>
        <p:spPr>
          <a:xfrm>
            <a:off x="1212480" y="2989440"/>
            <a:ext cx="2603160" cy="2603160"/>
          </a:xfrm>
          <a:prstGeom prst="rect">
            <a:avLst/>
          </a:prstGeom>
          <a:ln>
            <a:noFill/>
          </a:ln>
        </p:spPr>
      </p:pic>
      <p:sp>
        <p:nvSpPr>
          <p:cNvPr id="274" name="TextShape 4"/>
          <p:cNvSpPr txBox="1"/>
          <p:nvPr/>
        </p:nvSpPr>
        <p:spPr>
          <a:xfrm>
            <a:off x="4389120" y="2944440"/>
            <a:ext cx="6841080" cy="286596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NL" sz="2400" spc="-1" strike="noStrike">
                <a:solidFill>
                  <a:srgbClr val="000000"/>
                </a:solidFill>
                <a:latin typeface="Calibri"/>
              </a:rPr>
              <a:t>Investigating lesser known knowledge graphs</a:t>
            </a:r>
            <a:endParaRPr b="0" lang="en-NL" sz="24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NL" sz="2400" spc="-1" strike="noStrike">
                <a:solidFill>
                  <a:srgbClr val="000000"/>
                </a:solidFill>
                <a:latin typeface="Calibri"/>
              </a:rPr>
              <a:t>Improved analysis on ‘Anti-patterns’</a:t>
            </a:r>
            <a:endParaRPr b="0" lang="en-NL" sz="24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timing>
    <p:tnLst>
      <p:par>
        <p:cTn id="99" dur="indefinite" restart="never" nodeType="tmRoot">
          <p:childTnLst>
            <p:seq>
              <p:cTn id="10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CustomShape 1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6" name="TextShape 2"/>
          <p:cNvSpPr txBox="1"/>
          <p:nvPr/>
        </p:nvSpPr>
        <p:spPr>
          <a:xfrm>
            <a:off x="804600" y="3321000"/>
            <a:ext cx="4573080" cy="207612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90000"/>
              </a:lnSpc>
            </a:pPr>
            <a:r>
              <a:rPr b="0" lang="en-NL" sz="4800" spc="-1" strike="noStrike">
                <a:solidFill>
                  <a:srgbClr val="ffffff"/>
                </a:solidFill>
                <a:latin typeface="Calibri Light"/>
              </a:rPr>
              <a:t>Thank you for your attention</a:t>
            </a:r>
            <a:endParaRPr b="0" lang="en-NL" sz="4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7" name="CustomShape 3"/>
          <p:cNvSpPr/>
          <p:nvPr/>
        </p:nvSpPr>
        <p:spPr>
          <a:xfrm>
            <a:off x="5857200" y="380880"/>
            <a:ext cx="6334200" cy="6476760"/>
          </a:xfrm>
          <a:custGeom>
            <a:avLst/>
            <a:gdLst/>
            <a:ahLst/>
            <a:rect l="l" t="t" r="r" b="b"/>
            <a:pathLst>
              <a:path w="6334689" h="6477000">
                <a:moveTo>
                  <a:pt x="3561588" y="0"/>
                </a:moveTo>
                <a:cubicBezTo>
                  <a:pt x="4668032" y="0"/>
                  <a:pt x="5656635" y="504534"/>
                  <a:pt x="6309883" y="1296087"/>
                </a:cubicBezTo>
                <a:lnTo>
                  <a:pt x="6334689" y="1329261"/>
                </a:lnTo>
                <a:lnTo>
                  <a:pt x="6334689" y="5793916"/>
                </a:lnTo>
                <a:lnTo>
                  <a:pt x="6309883" y="5827089"/>
                </a:lnTo>
                <a:cubicBezTo>
                  <a:pt x="6146571" y="6024977"/>
                  <a:pt x="5962299" y="6204927"/>
                  <a:pt x="5760467" y="6363539"/>
                </a:cubicBezTo>
                <a:lnTo>
                  <a:pt x="5607796" y="6477000"/>
                </a:lnTo>
                <a:lnTo>
                  <a:pt x="1519571" y="6477000"/>
                </a:lnTo>
                <a:lnTo>
                  <a:pt x="1296088" y="6309883"/>
                </a:lnTo>
                <a:cubicBezTo>
                  <a:pt x="504535" y="5656635"/>
                  <a:pt x="0" y="4668032"/>
                  <a:pt x="0" y="3561588"/>
                </a:cubicBezTo>
                <a:cubicBezTo>
                  <a:pt x="0" y="1594577"/>
                  <a:pt x="1594577" y="0"/>
                  <a:pt x="3561588" y="0"/>
                </a:cubicBez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8" name="CustomShape 4"/>
          <p:cNvSpPr/>
          <p:nvPr/>
        </p:nvSpPr>
        <p:spPr>
          <a:xfrm>
            <a:off x="6021000" y="544680"/>
            <a:ext cx="6170400" cy="6312960"/>
          </a:xfrm>
          <a:custGeom>
            <a:avLst/>
            <a:gdLst/>
            <a:ahLst/>
            <a:rect l="l" t="t" r="r" b="b"/>
            <a:pathLst>
              <a:path w="6170914" h="6313225">
                <a:moveTo>
                  <a:pt x="3397813" y="0"/>
                </a:moveTo>
                <a:cubicBezTo>
                  <a:pt x="4453378" y="0"/>
                  <a:pt x="5396522" y="481334"/>
                  <a:pt x="6019731" y="1236489"/>
                </a:cubicBezTo>
                <a:lnTo>
                  <a:pt x="6170914" y="1438663"/>
                </a:lnTo>
                <a:lnTo>
                  <a:pt x="6170914" y="5356963"/>
                </a:lnTo>
                <a:lnTo>
                  <a:pt x="6019731" y="5559138"/>
                </a:lnTo>
                <a:cubicBezTo>
                  <a:pt x="5786028" y="5842321"/>
                  <a:pt x="5507333" y="6086998"/>
                  <a:pt x="5194591" y="6282226"/>
                </a:cubicBezTo>
                <a:lnTo>
                  <a:pt x="5141791" y="6313225"/>
                </a:lnTo>
                <a:lnTo>
                  <a:pt x="1659199" y="6313225"/>
                </a:lnTo>
                <a:lnTo>
                  <a:pt x="1498064" y="6215333"/>
                </a:lnTo>
                <a:cubicBezTo>
                  <a:pt x="594240" y="5604721"/>
                  <a:pt x="0" y="4570663"/>
                  <a:pt x="0" y="3397813"/>
                </a:cubicBezTo>
                <a:cubicBezTo>
                  <a:pt x="0" y="1521253"/>
                  <a:pt x="1521253" y="0"/>
                  <a:pt x="339781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79" name="Graphic 8" descr=""/>
          <p:cNvPicPr/>
          <p:nvPr/>
        </p:nvPicPr>
        <p:blipFill>
          <a:blip r:embed="rId1"/>
          <a:stretch/>
        </p:blipFill>
        <p:spPr>
          <a:xfrm>
            <a:off x="7210440" y="1845720"/>
            <a:ext cx="4333680" cy="43336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01" dur="indefinite" restart="never" nodeType="tmRoot">
          <p:childTnLst>
            <p:seq>
              <p:cTn id="10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TextShape 1"/>
          <p:cNvSpPr txBox="1"/>
          <p:nvPr/>
        </p:nvSpPr>
        <p:spPr>
          <a:xfrm>
            <a:off x="1523880" y="2245680"/>
            <a:ext cx="9143640" cy="135540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p>
            <a:pPr>
              <a:lnSpc>
                <a:spcPct val="90000"/>
              </a:lnSpc>
            </a:pPr>
            <a:r>
              <a:rPr b="0" lang="en-NL" sz="5400" spc="-1" strike="noStrike">
                <a:solidFill>
                  <a:srgbClr val="000000"/>
                </a:solidFill>
                <a:latin typeface="Calibri Light"/>
              </a:rPr>
              <a:t>Introduction</a:t>
            </a:r>
            <a:endParaRPr b="0" lang="en-NL" sz="5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9" name="CustomShape 2"/>
          <p:cNvSpPr/>
          <p:nvPr/>
        </p:nvSpPr>
        <p:spPr>
          <a:xfrm>
            <a:off x="0" y="0"/>
            <a:ext cx="4474800" cy="2130480"/>
          </a:xfrm>
          <a:custGeom>
            <a:avLst/>
            <a:gdLst/>
            <a:ahLst/>
            <a:rect l="l" t="t" r="r" b="b"/>
            <a:pathLst>
              <a:path w="4475140" h="2130951">
                <a:moveTo>
                  <a:pt x="0" y="0"/>
                </a:moveTo>
                <a:lnTo>
                  <a:pt x="1074821" y="0"/>
                </a:lnTo>
                <a:lnTo>
                  <a:pt x="1074821" y="478"/>
                </a:lnTo>
                <a:lnTo>
                  <a:pt x="4475140" y="478"/>
                </a:lnTo>
                <a:lnTo>
                  <a:pt x="3488452" y="2130951"/>
                </a:lnTo>
                <a:lnTo>
                  <a:pt x="0" y="2130951"/>
                </a:lnTo>
                <a:close/>
              </a:path>
            </a:pathLst>
          </a:custGeom>
          <a:solidFill>
            <a:srgbClr val="b467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20" name="Picture 6" descr=""/>
          <p:cNvPicPr/>
          <p:nvPr/>
        </p:nvPicPr>
        <p:blipFill>
          <a:blip r:embed="rId1"/>
          <a:srcRect l="0" t="27852" r="0" b="18512"/>
          <a:stretch/>
        </p:blipFill>
        <p:spPr>
          <a:xfrm>
            <a:off x="3649320" y="0"/>
            <a:ext cx="8542440" cy="2130120"/>
          </a:xfrm>
          <a:prstGeom prst="rect">
            <a:avLst/>
          </a:prstGeom>
          <a:ln>
            <a:noFill/>
          </a:ln>
        </p:spPr>
      </p:pic>
      <p:sp>
        <p:nvSpPr>
          <p:cNvPr id="121" name="CustomShape 3"/>
          <p:cNvSpPr/>
          <p:nvPr/>
        </p:nvSpPr>
        <p:spPr>
          <a:xfrm flipH="1" flipV="1">
            <a:off x="7716960" y="4682520"/>
            <a:ext cx="4474800" cy="2174400"/>
          </a:xfrm>
          <a:custGeom>
            <a:avLst/>
            <a:gdLst/>
            <a:ahLst/>
            <a:rect l="l" t="t" r="r" b="b"/>
            <a:pathLst>
              <a:path w="4475140" h="2174680">
                <a:moveTo>
                  <a:pt x="3468199" y="2174680"/>
                </a:moveTo>
                <a:lnTo>
                  <a:pt x="0" y="2174680"/>
                </a:lnTo>
                <a:lnTo>
                  <a:pt x="0" y="0"/>
                </a:lnTo>
                <a:lnTo>
                  <a:pt x="1074821" y="0"/>
                </a:lnTo>
                <a:lnTo>
                  <a:pt x="1074821" y="478"/>
                </a:lnTo>
                <a:lnTo>
                  <a:pt x="4475140" y="478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22" name="Picture 8" descr=""/>
          <p:cNvPicPr/>
          <p:nvPr/>
        </p:nvPicPr>
        <p:blipFill>
          <a:blip r:embed="rId2"/>
          <a:srcRect l="0" t="23995" r="0" b="28301"/>
          <a:stretch/>
        </p:blipFill>
        <p:spPr>
          <a:xfrm>
            <a:off x="0" y="4682880"/>
            <a:ext cx="8562960" cy="2174760"/>
          </a:xfrm>
          <a:prstGeom prst="rect">
            <a:avLst/>
          </a:prstGeom>
          <a:ln>
            <a:noFill/>
          </a:ln>
        </p:spPr>
      </p:pic>
      <p:pic>
        <p:nvPicPr>
          <p:cNvPr id="123" name="Picture 2" descr=""/>
          <p:cNvPicPr/>
          <p:nvPr/>
        </p:nvPicPr>
        <p:blipFill>
          <a:blip r:embed="rId3"/>
          <a:stretch/>
        </p:blipFill>
        <p:spPr>
          <a:xfrm>
            <a:off x="1882800" y="1106640"/>
            <a:ext cx="8862840" cy="49896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CustomShape 1"/>
          <p:cNvSpPr/>
          <p:nvPr/>
        </p:nvSpPr>
        <p:spPr>
          <a:xfrm>
            <a:off x="0" y="0"/>
            <a:ext cx="4654080" cy="68576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5" name="TextShape 2"/>
          <p:cNvSpPr txBox="1"/>
          <p:nvPr/>
        </p:nvSpPr>
        <p:spPr>
          <a:xfrm>
            <a:off x="762120" y="559800"/>
            <a:ext cx="3567600" cy="49521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</a:pPr>
            <a:r>
              <a:rPr b="0" lang="en-NL" sz="4400" spc="-1" strike="noStrike">
                <a:solidFill>
                  <a:srgbClr val="ffffff"/>
                </a:solidFill>
                <a:latin typeface="Calibri Light"/>
              </a:rPr>
              <a:t>Research Questions</a:t>
            </a:r>
            <a:endParaRPr b="0" lang="en-NL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6" name="Line 3"/>
          <p:cNvSpPr/>
          <p:nvPr/>
        </p:nvSpPr>
        <p:spPr>
          <a:xfrm>
            <a:off x="0" y="6199560"/>
            <a:ext cx="4297680" cy="360"/>
          </a:xfrm>
          <a:prstGeom prst="line">
            <a:avLst/>
          </a:prstGeom>
          <a:ln w="2556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127" name="Group 4"/>
          <p:cNvGrpSpPr/>
          <p:nvPr/>
        </p:nvGrpSpPr>
        <p:grpSpPr>
          <a:xfrm>
            <a:off x="5181480" y="570600"/>
            <a:ext cx="6248160" cy="5651280"/>
            <a:chOff x="5181480" y="570600"/>
            <a:chExt cx="6248160" cy="5651280"/>
          </a:xfrm>
        </p:grpSpPr>
        <p:sp>
          <p:nvSpPr>
            <p:cNvPr id="128" name="CustomShape 5"/>
            <p:cNvSpPr/>
            <p:nvPr/>
          </p:nvSpPr>
          <p:spPr>
            <a:xfrm>
              <a:off x="5181480" y="570600"/>
              <a:ext cx="6248160" cy="1189440"/>
            </a:xfrm>
            <a:prstGeom prst="roundRect">
              <a:avLst>
                <a:gd name="adj" fmla="val 10000"/>
              </a:avLst>
            </a:prstGeom>
            <a:solidFill>
              <a:schemeClr val="bg1">
                <a:lumMod val="95000"/>
                <a:hueOff val="0"/>
                <a:satOff val="0"/>
                <a:lumOff val="0"/>
                <a:alphaOff val="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9" name="CustomShape 6"/>
            <p:cNvSpPr/>
            <p:nvPr/>
          </p:nvSpPr>
          <p:spPr>
            <a:xfrm>
              <a:off x="5541480" y="838440"/>
              <a:ext cx="654120" cy="654120"/>
            </a:xfrm>
            <a:prstGeom prst="rect">
              <a:avLst/>
            </a:prstGeom>
            <a:blipFill rotWithShape="0">
              <a:blip r:embed="rId1"/>
              <a:stretch>
                <a:fillRect/>
              </a:stretch>
            </a:blipFill>
            <a:ln>
              <a:noFill/>
            </a:ln>
          </p:spPr>
          <p:style>
            <a:lnRef idx="2"/>
            <a:fillRef idx="0"/>
            <a:effectRef idx="0"/>
            <a:fontRef idx="minor"/>
          </p:style>
        </p:sp>
        <p:sp>
          <p:nvSpPr>
            <p:cNvPr id="130" name="CustomShape 7"/>
            <p:cNvSpPr/>
            <p:nvPr/>
          </p:nvSpPr>
          <p:spPr>
            <a:xfrm>
              <a:off x="6555960" y="570600"/>
              <a:ext cx="4873680" cy="11894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126000" rIns="126000" tIns="126000" bIns="126000" anchor="ctr"/>
            <a:p>
              <a:pPr>
                <a:lnSpc>
                  <a:spcPct val="100000"/>
                </a:lnSpc>
                <a:spcAft>
                  <a:spcPts val="771"/>
                </a:spcAft>
              </a:pPr>
              <a:r>
                <a:rPr b="0" lang="en-US" sz="2200" spc="-1" strike="noStrike">
                  <a:solidFill>
                    <a:srgbClr val="000000"/>
                  </a:solidFill>
                  <a:latin typeface="Calibri"/>
                </a:rPr>
                <a:t>RQ1: Can we define a formal definition?</a:t>
              </a:r>
              <a:endParaRPr b="0" lang="en-US" sz="2200" spc="-1" strike="noStrike">
                <a:latin typeface="Arial"/>
              </a:endParaRPr>
            </a:p>
          </p:txBody>
        </p:sp>
        <p:sp>
          <p:nvSpPr>
            <p:cNvPr id="131" name="CustomShape 8"/>
            <p:cNvSpPr/>
            <p:nvPr/>
          </p:nvSpPr>
          <p:spPr>
            <a:xfrm>
              <a:off x="5181480" y="2057760"/>
              <a:ext cx="6248160" cy="1189440"/>
            </a:xfrm>
            <a:prstGeom prst="roundRect">
              <a:avLst>
                <a:gd name="adj" fmla="val 10000"/>
              </a:avLst>
            </a:prstGeom>
            <a:solidFill>
              <a:schemeClr val="bg1">
                <a:lumMod val="95000"/>
                <a:hueOff val="0"/>
                <a:satOff val="0"/>
                <a:lumOff val="0"/>
                <a:alphaOff val="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2" name="CustomShape 9"/>
            <p:cNvSpPr/>
            <p:nvPr/>
          </p:nvSpPr>
          <p:spPr>
            <a:xfrm>
              <a:off x="5541480" y="2325600"/>
              <a:ext cx="654120" cy="654120"/>
            </a:xfrm>
            <a:prstGeom prst="rect">
              <a:avLst/>
            </a:prstGeom>
            <a:blipFill rotWithShape="0"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2"/>
            <a:fillRef idx="0"/>
            <a:effectRef idx="0"/>
            <a:fontRef idx="minor"/>
          </p:style>
        </p:sp>
        <p:sp>
          <p:nvSpPr>
            <p:cNvPr id="133" name="CustomShape 10"/>
            <p:cNvSpPr/>
            <p:nvPr/>
          </p:nvSpPr>
          <p:spPr>
            <a:xfrm>
              <a:off x="6555960" y="2057760"/>
              <a:ext cx="4873680" cy="11894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126000" rIns="126000" tIns="126000" bIns="126000" anchor="ctr"/>
            <a:p>
              <a:pPr>
                <a:lnSpc>
                  <a:spcPct val="100000"/>
                </a:lnSpc>
                <a:spcAft>
                  <a:spcPts val="771"/>
                </a:spcAft>
              </a:pPr>
              <a:r>
                <a:rPr b="0" lang="en-US" sz="2200" spc="-1" strike="noStrike">
                  <a:solidFill>
                    <a:srgbClr val="000000"/>
                  </a:solidFill>
                  <a:latin typeface="Calibri"/>
                </a:rPr>
                <a:t>RQ2: How can we retrieve these patterns?</a:t>
              </a:r>
              <a:endParaRPr b="0" lang="en-US" sz="2200" spc="-1" strike="noStrike">
                <a:latin typeface="Arial"/>
              </a:endParaRPr>
            </a:p>
          </p:txBody>
        </p:sp>
        <p:sp>
          <p:nvSpPr>
            <p:cNvPr id="134" name="CustomShape 11"/>
            <p:cNvSpPr/>
            <p:nvPr/>
          </p:nvSpPr>
          <p:spPr>
            <a:xfrm>
              <a:off x="5181480" y="3545280"/>
              <a:ext cx="6248160" cy="1189440"/>
            </a:xfrm>
            <a:prstGeom prst="roundRect">
              <a:avLst>
                <a:gd name="adj" fmla="val 10000"/>
              </a:avLst>
            </a:prstGeom>
            <a:solidFill>
              <a:schemeClr val="bg1">
                <a:lumMod val="95000"/>
                <a:hueOff val="0"/>
                <a:satOff val="0"/>
                <a:lumOff val="0"/>
                <a:alphaOff val="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5" name="CustomShape 12"/>
            <p:cNvSpPr/>
            <p:nvPr/>
          </p:nvSpPr>
          <p:spPr>
            <a:xfrm>
              <a:off x="5541480" y="3812760"/>
              <a:ext cx="654120" cy="654120"/>
            </a:xfrm>
            <a:prstGeom prst="rect">
              <a:avLst/>
            </a:prstGeom>
            <a:blipFill rotWithShape="0"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2"/>
            <a:fillRef idx="0"/>
            <a:effectRef idx="0"/>
            <a:fontRef idx="minor"/>
          </p:style>
        </p:sp>
        <p:sp>
          <p:nvSpPr>
            <p:cNvPr id="136" name="CustomShape 13"/>
            <p:cNvSpPr/>
            <p:nvPr/>
          </p:nvSpPr>
          <p:spPr>
            <a:xfrm>
              <a:off x="6555960" y="3545280"/>
              <a:ext cx="4873680" cy="11894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126000" rIns="126000" tIns="126000" bIns="126000" anchor="ctr"/>
            <a:p>
              <a:pPr>
                <a:lnSpc>
                  <a:spcPct val="100000"/>
                </a:lnSpc>
                <a:spcAft>
                  <a:spcPts val="771"/>
                </a:spcAft>
              </a:pPr>
              <a:r>
                <a:rPr b="0" lang="en-US" sz="2200" spc="-1" strike="noStrike">
                  <a:solidFill>
                    <a:srgbClr val="000000"/>
                  </a:solidFill>
                  <a:latin typeface="Calibri"/>
                </a:rPr>
                <a:t>RQ3: Can we classify the patterns?</a:t>
              </a:r>
              <a:endParaRPr b="0" lang="en-US" sz="2200" spc="-1" strike="noStrike">
                <a:latin typeface="Arial"/>
              </a:endParaRPr>
            </a:p>
          </p:txBody>
        </p:sp>
        <p:sp>
          <p:nvSpPr>
            <p:cNvPr id="137" name="CustomShape 14"/>
            <p:cNvSpPr/>
            <p:nvPr/>
          </p:nvSpPr>
          <p:spPr>
            <a:xfrm>
              <a:off x="5181480" y="5032440"/>
              <a:ext cx="6248160" cy="1189440"/>
            </a:xfrm>
            <a:prstGeom prst="roundRect">
              <a:avLst>
                <a:gd name="adj" fmla="val 10000"/>
              </a:avLst>
            </a:prstGeom>
            <a:solidFill>
              <a:schemeClr val="bg1">
                <a:lumMod val="95000"/>
                <a:hueOff val="0"/>
                <a:satOff val="0"/>
                <a:lumOff val="0"/>
                <a:alphaOff val="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8" name="CustomShape 15"/>
            <p:cNvSpPr/>
            <p:nvPr/>
          </p:nvSpPr>
          <p:spPr>
            <a:xfrm>
              <a:off x="5541480" y="5300280"/>
              <a:ext cx="654120" cy="654120"/>
            </a:xfrm>
            <a:prstGeom prst="rect">
              <a:avLst/>
            </a:prstGeom>
            <a:blipFill rotWithShape="0">
              <a:blip r:embed="rId4"/>
              <a:stretch>
                <a:fillRect/>
              </a:stretch>
            </a:blipFill>
            <a:ln>
              <a:noFill/>
            </a:ln>
          </p:spPr>
          <p:style>
            <a:lnRef idx="2"/>
            <a:fillRef idx="0"/>
            <a:effectRef idx="0"/>
            <a:fontRef idx="minor"/>
          </p:style>
        </p:sp>
        <p:sp>
          <p:nvSpPr>
            <p:cNvPr id="139" name="CustomShape 16"/>
            <p:cNvSpPr/>
            <p:nvPr/>
          </p:nvSpPr>
          <p:spPr>
            <a:xfrm>
              <a:off x="6555960" y="5032440"/>
              <a:ext cx="4873680" cy="11894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126000" rIns="126000" tIns="126000" bIns="126000" anchor="ctr"/>
            <a:p>
              <a:pPr>
                <a:lnSpc>
                  <a:spcPct val="100000"/>
                </a:lnSpc>
                <a:spcAft>
                  <a:spcPts val="771"/>
                </a:spcAft>
              </a:pPr>
              <a:r>
                <a:rPr b="0" lang="en-US" sz="2200" spc="-1" strike="noStrike">
                  <a:solidFill>
                    <a:srgbClr val="000000"/>
                  </a:solidFill>
                  <a:latin typeface="Calibri"/>
                </a:rPr>
                <a:t>RQ4: Can we design methods using patterns?</a:t>
              </a:r>
              <a:endParaRPr b="0" lang="en-US" sz="2200" spc="-1" strike="noStrike">
                <a:latin typeface="Arial"/>
              </a:endParaRPr>
            </a:p>
          </p:txBody>
        </p:sp>
      </p:grpSp>
      <p:grpSp>
        <p:nvGrpSpPr>
          <p:cNvPr id="140" name="Group 17"/>
          <p:cNvGrpSpPr/>
          <p:nvPr/>
        </p:nvGrpSpPr>
        <p:grpSpPr>
          <a:xfrm>
            <a:off x="0" y="0"/>
            <a:ext cx="36000" cy="36000"/>
            <a:chOff x="0" y="0"/>
            <a:chExt cx="36000" cy="36000"/>
          </a:xfrm>
        </p:grpSpPr>
      </p:grpSp>
    </p:spTree>
  </p:cSld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CustomShape 1"/>
          <p:cNvSpPr/>
          <p:nvPr/>
        </p:nvSpPr>
        <p:spPr>
          <a:xfrm>
            <a:off x="0" y="651600"/>
            <a:ext cx="12191760" cy="736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2" name="TextShape 2"/>
          <p:cNvSpPr txBox="1"/>
          <p:nvPr/>
        </p:nvSpPr>
        <p:spPr>
          <a:xfrm>
            <a:off x="556560" y="643320"/>
            <a:ext cx="11210400" cy="74448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ctr">
              <a:lnSpc>
                <a:spcPct val="90000"/>
              </a:lnSpc>
            </a:pPr>
            <a:r>
              <a:rPr b="0" lang="en-NL" sz="3200" spc="-1" strike="noStrike">
                <a:solidFill>
                  <a:srgbClr val="ffffff"/>
                </a:solidFill>
                <a:latin typeface="Calibri Light"/>
              </a:rPr>
              <a:t>Background</a:t>
            </a:r>
            <a:endParaRPr b="0" lang="en-NL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3" name="TextShape 3"/>
          <p:cNvSpPr txBox="1"/>
          <p:nvPr/>
        </p:nvSpPr>
        <p:spPr>
          <a:xfrm>
            <a:off x="838080" y="1825560"/>
            <a:ext cx="5257440" cy="43509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NL" sz="2800" spc="-1" strike="noStrike">
                <a:solidFill>
                  <a:srgbClr val="000000"/>
                </a:solidFill>
                <a:latin typeface="Calibri"/>
              </a:rPr>
              <a:t>Triple</a:t>
            </a:r>
            <a:endParaRPr b="0" lang="en-NL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NL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NL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NL" sz="2800" spc="-1" strike="noStrike">
                <a:solidFill>
                  <a:srgbClr val="000000"/>
                </a:solidFill>
                <a:latin typeface="Calibri"/>
              </a:rPr>
              <a:t>Graph</a:t>
            </a:r>
            <a:endParaRPr b="0" lang="en-NL" sz="2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44" name="Picture 2" descr=""/>
          <p:cNvPicPr/>
          <p:nvPr/>
        </p:nvPicPr>
        <p:blipFill>
          <a:blip r:embed="rId1"/>
          <a:stretch/>
        </p:blipFill>
        <p:spPr>
          <a:xfrm>
            <a:off x="6367320" y="2443320"/>
            <a:ext cx="4195440" cy="3368160"/>
          </a:xfrm>
          <a:prstGeom prst="rect">
            <a:avLst/>
          </a:prstGeom>
          <a:ln>
            <a:noFill/>
          </a:ln>
        </p:spPr>
      </p:pic>
      <p:pic>
        <p:nvPicPr>
          <p:cNvPr id="145" name="Picture 10" descr=""/>
          <p:cNvPicPr/>
          <p:nvPr/>
        </p:nvPicPr>
        <p:blipFill>
          <a:blip r:embed="rId2"/>
          <a:stretch/>
        </p:blipFill>
        <p:spPr>
          <a:xfrm>
            <a:off x="1033560" y="2343240"/>
            <a:ext cx="4009680" cy="780840"/>
          </a:xfrm>
          <a:prstGeom prst="rect">
            <a:avLst/>
          </a:prstGeom>
          <a:ln>
            <a:noFill/>
          </a:ln>
        </p:spPr>
      </p:pic>
      <p:sp>
        <p:nvSpPr>
          <p:cNvPr id="146" name="CustomShape 4"/>
          <p:cNvSpPr/>
          <p:nvPr/>
        </p:nvSpPr>
        <p:spPr>
          <a:xfrm>
            <a:off x="6115320" y="1832040"/>
            <a:ext cx="5257440" cy="4350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rmAutofit/>
          </a:bodyPr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Graphical Representation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147" name="Picture 12" descr=""/>
          <p:cNvPicPr/>
          <p:nvPr/>
        </p:nvPicPr>
        <p:blipFill>
          <a:blip r:embed="rId3"/>
          <a:stretch/>
        </p:blipFill>
        <p:spPr>
          <a:xfrm>
            <a:off x="1033560" y="4001400"/>
            <a:ext cx="4397040" cy="16142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CustomShape 1"/>
          <p:cNvSpPr/>
          <p:nvPr/>
        </p:nvSpPr>
        <p:spPr>
          <a:xfrm>
            <a:off x="0" y="651600"/>
            <a:ext cx="12191760" cy="736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9" name="TextShape 2"/>
          <p:cNvSpPr txBox="1"/>
          <p:nvPr/>
        </p:nvSpPr>
        <p:spPr>
          <a:xfrm>
            <a:off x="556560" y="643320"/>
            <a:ext cx="11210400" cy="74448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ctr">
              <a:lnSpc>
                <a:spcPct val="90000"/>
              </a:lnSpc>
            </a:pPr>
            <a:r>
              <a:rPr b="0" lang="en-NL" sz="3200" spc="-1" strike="noStrike">
                <a:solidFill>
                  <a:srgbClr val="ffffff"/>
                </a:solidFill>
                <a:latin typeface="Calibri Light"/>
              </a:rPr>
              <a:t>Background</a:t>
            </a:r>
            <a:endParaRPr b="0" lang="en-NL" sz="32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50" name="Picture 2" descr=""/>
          <p:cNvPicPr/>
          <p:nvPr/>
        </p:nvPicPr>
        <p:blipFill>
          <a:blip r:embed="rId1"/>
          <a:stretch/>
        </p:blipFill>
        <p:spPr>
          <a:xfrm>
            <a:off x="1792440" y="1675080"/>
            <a:ext cx="8606520" cy="43938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3" dur="indefinite" restart="never" nodeType="tmRoot">
          <p:childTnLst>
            <p:seq>
              <p:cTn id="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CustomShape 1"/>
          <p:cNvSpPr/>
          <p:nvPr/>
        </p:nvSpPr>
        <p:spPr>
          <a:xfrm>
            <a:off x="0" y="651600"/>
            <a:ext cx="12191760" cy="736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2" name="TextShape 2"/>
          <p:cNvSpPr txBox="1"/>
          <p:nvPr/>
        </p:nvSpPr>
        <p:spPr>
          <a:xfrm>
            <a:off x="556560" y="643320"/>
            <a:ext cx="11210400" cy="74448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ctr">
              <a:lnSpc>
                <a:spcPct val="90000"/>
              </a:lnSpc>
            </a:pPr>
            <a:r>
              <a:rPr b="0" lang="en-NL" sz="3200" spc="-1" strike="noStrike">
                <a:solidFill>
                  <a:srgbClr val="ffffff"/>
                </a:solidFill>
                <a:latin typeface="Calibri Light"/>
              </a:rPr>
              <a:t>Background</a:t>
            </a:r>
            <a:endParaRPr b="0" lang="en-NL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3" name="TextShape 3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/>
          <a:p>
            <a:endParaRPr b="0" lang="en-NL" sz="2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54" name="Content Placeholder 4" descr=""/>
          <p:cNvPicPr/>
          <p:nvPr/>
        </p:nvPicPr>
        <p:blipFill>
          <a:blip r:embed="rId1"/>
          <a:stretch/>
        </p:blipFill>
        <p:spPr>
          <a:xfrm>
            <a:off x="1639080" y="1396440"/>
            <a:ext cx="9165600" cy="5290200"/>
          </a:xfrm>
          <a:prstGeom prst="rect">
            <a:avLst/>
          </a:prstGeom>
          <a:ln>
            <a:noFill/>
          </a:ln>
        </p:spPr>
      </p:pic>
      <p:pic>
        <p:nvPicPr>
          <p:cNvPr id="155" name="Picture 2" descr=""/>
          <p:cNvPicPr/>
          <p:nvPr/>
        </p:nvPicPr>
        <p:blipFill>
          <a:blip r:embed="rId2"/>
          <a:stretch/>
        </p:blipFill>
        <p:spPr>
          <a:xfrm>
            <a:off x="3145680" y="5810040"/>
            <a:ext cx="1543680" cy="702360"/>
          </a:xfrm>
          <a:prstGeom prst="rect">
            <a:avLst/>
          </a:prstGeom>
          <a:ln>
            <a:noFill/>
          </a:ln>
        </p:spPr>
      </p:pic>
      <p:pic>
        <p:nvPicPr>
          <p:cNvPr id="156" name="Picture 4" descr=""/>
          <p:cNvPicPr/>
          <p:nvPr/>
        </p:nvPicPr>
        <p:blipFill>
          <a:blip r:embed="rId3"/>
          <a:stretch/>
        </p:blipFill>
        <p:spPr>
          <a:xfrm>
            <a:off x="4563360" y="4173480"/>
            <a:ext cx="1280880" cy="868320"/>
          </a:xfrm>
          <a:prstGeom prst="rect">
            <a:avLst/>
          </a:prstGeom>
          <a:ln>
            <a:noFill/>
          </a:ln>
        </p:spPr>
      </p:pic>
      <p:pic>
        <p:nvPicPr>
          <p:cNvPr id="157" name="Picture 6" descr=""/>
          <p:cNvPicPr/>
          <p:nvPr/>
        </p:nvPicPr>
        <p:blipFill>
          <a:blip r:embed="rId4"/>
          <a:stretch/>
        </p:blipFill>
        <p:spPr>
          <a:xfrm>
            <a:off x="1801800" y="4173480"/>
            <a:ext cx="1492920" cy="868320"/>
          </a:xfrm>
          <a:prstGeom prst="rect">
            <a:avLst/>
          </a:prstGeom>
          <a:ln>
            <a:noFill/>
          </a:ln>
        </p:spPr>
      </p:pic>
      <p:pic>
        <p:nvPicPr>
          <p:cNvPr id="158" name="Picture 8" descr=""/>
          <p:cNvPicPr/>
          <p:nvPr/>
        </p:nvPicPr>
        <p:blipFill>
          <a:blip r:embed="rId5"/>
          <a:stretch/>
        </p:blipFill>
        <p:spPr>
          <a:xfrm>
            <a:off x="1921680" y="2005560"/>
            <a:ext cx="1230480" cy="938160"/>
          </a:xfrm>
          <a:prstGeom prst="rect">
            <a:avLst/>
          </a:prstGeom>
          <a:ln>
            <a:noFill/>
          </a:ln>
        </p:spPr>
      </p:pic>
      <p:pic>
        <p:nvPicPr>
          <p:cNvPr id="159" name="Picture 10" descr=""/>
          <p:cNvPicPr/>
          <p:nvPr/>
        </p:nvPicPr>
        <p:blipFill>
          <a:blip r:embed="rId6"/>
          <a:stretch/>
        </p:blipFill>
        <p:spPr>
          <a:xfrm>
            <a:off x="4681080" y="2009160"/>
            <a:ext cx="1224000" cy="868320"/>
          </a:xfrm>
          <a:prstGeom prst="rect">
            <a:avLst/>
          </a:prstGeom>
          <a:ln>
            <a:noFill/>
          </a:ln>
        </p:spPr>
      </p:pic>
      <p:pic>
        <p:nvPicPr>
          <p:cNvPr id="160" name="Picture 12" descr=""/>
          <p:cNvPicPr/>
          <p:nvPr/>
        </p:nvPicPr>
        <p:blipFill>
          <a:blip r:embed="rId7"/>
          <a:stretch/>
        </p:blipFill>
        <p:spPr>
          <a:xfrm>
            <a:off x="6211080" y="4173840"/>
            <a:ext cx="1431360" cy="804240"/>
          </a:xfrm>
          <a:prstGeom prst="rect">
            <a:avLst/>
          </a:prstGeom>
          <a:ln>
            <a:noFill/>
          </a:ln>
        </p:spPr>
      </p:pic>
      <p:pic>
        <p:nvPicPr>
          <p:cNvPr id="161" name="Picture 14" descr=""/>
          <p:cNvPicPr/>
          <p:nvPr/>
        </p:nvPicPr>
        <p:blipFill>
          <a:blip r:embed="rId8"/>
          <a:stretch/>
        </p:blipFill>
        <p:spPr>
          <a:xfrm>
            <a:off x="9247680" y="1820160"/>
            <a:ext cx="1159560" cy="1123920"/>
          </a:xfrm>
          <a:prstGeom prst="rect">
            <a:avLst/>
          </a:prstGeom>
          <a:ln>
            <a:noFill/>
          </a:ln>
        </p:spPr>
      </p:pic>
      <p:pic>
        <p:nvPicPr>
          <p:cNvPr id="162" name="Picture 16" descr=""/>
          <p:cNvPicPr/>
          <p:nvPr/>
        </p:nvPicPr>
        <p:blipFill>
          <a:blip r:embed="rId9"/>
          <a:stretch/>
        </p:blipFill>
        <p:spPr>
          <a:xfrm>
            <a:off x="6286680" y="2041200"/>
            <a:ext cx="1578600" cy="804240"/>
          </a:xfrm>
          <a:prstGeom prst="rect">
            <a:avLst/>
          </a:prstGeom>
          <a:ln>
            <a:noFill/>
          </a:ln>
        </p:spPr>
      </p:pic>
      <p:pic>
        <p:nvPicPr>
          <p:cNvPr id="163" name="Picture 18" descr=""/>
          <p:cNvPicPr/>
          <p:nvPr/>
        </p:nvPicPr>
        <p:blipFill>
          <a:blip r:embed="rId10"/>
          <a:stretch/>
        </p:blipFill>
        <p:spPr>
          <a:xfrm>
            <a:off x="9104040" y="4095000"/>
            <a:ext cx="2105640" cy="930600"/>
          </a:xfrm>
          <a:prstGeom prst="rect">
            <a:avLst/>
          </a:prstGeom>
          <a:ln>
            <a:noFill/>
          </a:ln>
        </p:spPr>
      </p:pic>
      <p:pic>
        <p:nvPicPr>
          <p:cNvPr id="164" name="Picture 20" descr=""/>
          <p:cNvPicPr/>
          <p:nvPr/>
        </p:nvPicPr>
        <p:blipFill>
          <a:blip r:embed="rId11"/>
          <a:stretch/>
        </p:blipFill>
        <p:spPr>
          <a:xfrm>
            <a:off x="7865280" y="5461560"/>
            <a:ext cx="996480" cy="12445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5" dur="indefinite" restart="never" nodeType="tmRoot">
          <p:childTnLst>
            <p:seq>
              <p:cTn id="16" dur="indefinite" nodeType="mainSeq">
                <p:childTnLst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CustomShape 1"/>
          <p:cNvSpPr/>
          <p:nvPr/>
        </p:nvSpPr>
        <p:spPr>
          <a:xfrm>
            <a:off x="0" y="651600"/>
            <a:ext cx="12191760" cy="736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6" name="TextShape 2"/>
          <p:cNvSpPr txBox="1"/>
          <p:nvPr/>
        </p:nvSpPr>
        <p:spPr>
          <a:xfrm>
            <a:off x="556560" y="643320"/>
            <a:ext cx="11210400" cy="74448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ctr">
              <a:lnSpc>
                <a:spcPct val="90000"/>
              </a:lnSpc>
            </a:pPr>
            <a:r>
              <a:rPr b="0" lang="en-NL" sz="3200" spc="-1" strike="noStrike">
                <a:solidFill>
                  <a:srgbClr val="ffffff"/>
                </a:solidFill>
                <a:latin typeface="Calibri Light"/>
              </a:rPr>
              <a:t>Background</a:t>
            </a:r>
            <a:endParaRPr b="0" lang="en-NL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7" name="TextShape 3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/>
          <a:p>
            <a:endParaRPr b="0" lang="en-NL" sz="2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68" name="Content Placeholder 4" descr=""/>
          <p:cNvPicPr/>
          <p:nvPr/>
        </p:nvPicPr>
        <p:blipFill>
          <a:blip r:embed="rId1"/>
          <a:stretch/>
        </p:blipFill>
        <p:spPr>
          <a:xfrm>
            <a:off x="1639080" y="1396440"/>
            <a:ext cx="9165600" cy="52902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7" dur="indefinite" restart="never" nodeType="tmRoot">
          <p:childTnLst>
            <p:seq>
              <p:cTn id="5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116</TotalTime>
  <Application>LibreOffice/6.0.7.3$Linux_X86_64 LibreOffice_project/00m0$Build-3</Application>
  <Words>631</Words>
  <Paragraphs>180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2019-10-01T07:01:32Z</dcterms:created>
  <dc:creator>Thomas de Groot</dc:creator>
  <dc:description/>
  <dc:language>en-US</dc:language>
  <cp:lastModifiedBy/>
  <dcterms:modified xsi:type="dcterms:W3CDTF">2019-10-01T12:07:54Z</dcterms:modified>
  <cp:revision>4</cp:revision>
  <dc:subject/>
  <dc:title>Designing custom inconsistent knowledge graphs 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Widescreen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31</vt:i4>
  </property>
</Properties>
</file>